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DFF67A-701C-486E-B398-73157C81CEE6}" v="114" dt="2021-01-13T13:41:16.50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3F2"/>
          </a:solidFill>
        </a:fill>
      </a:tcStyle>
    </a:wholeTbl>
    <a:band2H>
      <a:tcTxStyle/>
      <a:tcStyle>
        <a:tcBdr/>
        <a:fill>
          <a:solidFill>
            <a:srgbClr val="EAF2F8"/>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aleway Light"/>
          <a:ea typeface="Raleway Light"/>
          <a:cs typeface="Raleway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aleway Bold"/>
          <a:ea typeface="Raleway Bold"/>
          <a:cs typeface="Raleway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aleway Light"/>
          <a:ea typeface="Raleway Light"/>
          <a:cs typeface="Raleway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94660"/>
  </p:normalViewPr>
  <p:slideViewPr>
    <p:cSldViewPr snapToGrid="0">
      <p:cViewPr varScale="1">
        <p:scale>
          <a:sx n="69" d="100"/>
          <a:sy n="69"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 Serafimovic" userId="7d44579b131256a7" providerId="LiveId" clId="{AEDFF67A-701C-486E-B398-73157C81CEE6}"/>
    <pc:docChg chg="undo redo custSel modSld">
      <pc:chgData name="Filip Serafimovic" userId="7d44579b131256a7" providerId="LiveId" clId="{AEDFF67A-701C-486E-B398-73157C81CEE6}" dt="2021-01-13T13:41:19.656" v="1196" actId="14100"/>
      <pc:docMkLst>
        <pc:docMk/>
      </pc:docMkLst>
      <pc:sldChg chg="modSp">
        <pc:chgData name="Filip Serafimovic" userId="7d44579b131256a7" providerId="LiveId" clId="{AEDFF67A-701C-486E-B398-73157C81CEE6}" dt="2021-01-13T11:35:53.393" v="7" actId="1036"/>
        <pc:sldMkLst>
          <pc:docMk/>
          <pc:sldMk cId="0" sldId="256"/>
        </pc:sldMkLst>
        <pc:spChg chg="mod">
          <ac:chgData name="Filip Serafimovic" userId="7d44579b131256a7" providerId="LiveId" clId="{AEDFF67A-701C-486E-B398-73157C81CEE6}" dt="2021-01-13T11:35:48.931" v="0" actId="122"/>
          <ac:spMkLst>
            <pc:docMk/>
            <pc:sldMk cId="0" sldId="256"/>
            <ac:spMk id="76" creationId="{00000000-0000-0000-0000-000000000000}"/>
          </ac:spMkLst>
        </pc:spChg>
        <pc:spChg chg="mod">
          <ac:chgData name="Filip Serafimovic" userId="7d44579b131256a7" providerId="LiveId" clId="{AEDFF67A-701C-486E-B398-73157C81CEE6}" dt="2021-01-13T11:35:53.393" v="7" actId="1036"/>
          <ac:spMkLst>
            <pc:docMk/>
            <pc:sldMk cId="0" sldId="256"/>
            <ac:spMk id="77" creationId="{00000000-0000-0000-0000-000000000000}"/>
          </ac:spMkLst>
        </pc:spChg>
        <pc:picChg chg="mod">
          <ac:chgData name="Filip Serafimovic" userId="7d44579b131256a7" providerId="LiveId" clId="{AEDFF67A-701C-486E-B398-73157C81CEE6}" dt="2021-01-13T11:35:50.335" v="1" actId="1076"/>
          <ac:picMkLst>
            <pc:docMk/>
            <pc:sldMk cId="0" sldId="256"/>
            <ac:picMk id="75" creationId="{00000000-0000-0000-0000-000000000000}"/>
          </ac:picMkLst>
        </pc:picChg>
      </pc:sldChg>
      <pc:sldChg chg="modSp">
        <pc:chgData name="Filip Serafimovic" userId="7d44579b131256a7" providerId="LiveId" clId="{AEDFF67A-701C-486E-B398-73157C81CEE6}" dt="2021-01-13T13:01:56.432" v="21"/>
        <pc:sldMkLst>
          <pc:docMk/>
          <pc:sldMk cId="0" sldId="264"/>
        </pc:sldMkLst>
        <pc:spChg chg="mod">
          <ac:chgData name="Filip Serafimovic" userId="7d44579b131256a7" providerId="LiveId" clId="{AEDFF67A-701C-486E-B398-73157C81CEE6}" dt="2021-01-13T13:01:56.432" v="21"/>
          <ac:spMkLst>
            <pc:docMk/>
            <pc:sldMk cId="0" sldId="264"/>
            <ac:spMk id="133" creationId="{00000000-0000-0000-0000-000000000000}"/>
          </ac:spMkLst>
        </pc:spChg>
      </pc:sldChg>
      <pc:sldChg chg="modSp">
        <pc:chgData name="Filip Serafimovic" userId="7d44579b131256a7" providerId="LiveId" clId="{AEDFF67A-701C-486E-B398-73157C81CEE6}" dt="2021-01-13T13:05:34.234" v="46" actId="255"/>
        <pc:sldMkLst>
          <pc:docMk/>
          <pc:sldMk cId="0" sldId="265"/>
        </pc:sldMkLst>
        <pc:spChg chg="mod">
          <ac:chgData name="Filip Serafimovic" userId="7d44579b131256a7" providerId="LiveId" clId="{AEDFF67A-701C-486E-B398-73157C81CEE6}" dt="2021-01-13T13:05:34.234" v="46" actId="255"/>
          <ac:spMkLst>
            <pc:docMk/>
            <pc:sldMk cId="0" sldId="265"/>
            <ac:spMk id="140" creationId="{00000000-0000-0000-0000-000000000000}"/>
          </ac:spMkLst>
        </pc:spChg>
      </pc:sldChg>
      <pc:sldChg chg="modSp">
        <pc:chgData name="Filip Serafimovic" userId="7d44579b131256a7" providerId="LiveId" clId="{AEDFF67A-701C-486E-B398-73157C81CEE6}" dt="2021-01-13T13:07:12.242" v="224" actId="1036"/>
        <pc:sldMkLst>
          <pc:docMk/>
          <pc:sldMk cId="0" sldId="266"/>
        </pc:sldMkLst>
        <pc:spChg chg="mod">
          <ac:chgData name="Filip Serafimovic" userId="7d44579b131256a7" providerId="LiveId" clId="{AEDFF67A-701C-486E-B398-73157C81CEE6}" dt="2021-01-13T13:06:29.949" v="198" actId="20577"/>
          <ac:spMkLst>
            <pc:docMk/>
            <pc:sldMk cId="0" sldId="266"/>
            <ac:spMk id="147" creationId="{00000000-0000-0000-0000-000000000000}"/>
          </ac:spMkLst>
        </pc:spChg>
        <pc:picChg chg="mod">
          <ac:chgData name="Filip Serafimovic" userId="7d44579b131256a7" providerId="LiveId" clId="{AEDFF67A-701C-486E-B398-73157C81CEE6}" dt="2021-01-13T13:07:12.242" v="224" actId="1036"/>
          <ac:picMkLst>
            <pc:docMk/>
            <pc:sldMk cId="0" sldId="266"/>
            <ac:picMk id="149" creationId="{00000000-0000-0000-0000-000000000000}"/>
          </ac:picMkLst>
        </pc:picChg>
      </pc:sldChg>
      <pc:sldChg chg="modSp">
        <pc:chgData name="Filip Serafimovic" userId="7d44579b131256a7" providerId="LiveId" clId="{AEDFF67A-701C-486E-B398-73157C81CEE6}" dt="2021-01-13T13:07:57.612" v="226"/>
        <pc:sldMkLst>
          <pc:docMk/>
          <pc:sldMk cId="0" sldId="267"/>
        </pc:sldMkLst>
        <pc:spChg chg="mod">
          <ac:chgData name="Filip Serafimovic" userId="7d44579b131256a7" providerId="LiveId" clId="{AEDFF67A-701C-486E-B398-73157C81CEE6}" dt="2021-01-13T13:07:57.612" v="226"/>
          <ac:spMkLst>
            <pc:docMk/>
            <pc:sldMk cId="0" sldId="267"/>
            <ac:spMk id="155" creationId="{00000000-0000-0000-0000-000000000000}"/>
          </ac:spMkLst>
        </pc:spChg>
      </pc:sldChg>
      <pc:sldChg chg="modSp">
        <pc:chgData name="Filip Serafimovic" userId="7d44579b131256a7" providerId="LiveId" clId="{AEDFF67A-701C-486E-B398-73157C81CEE6}" dt="2021-01-13T13:10:16.802" v="262"/>
        <pc:sldMkLst>
          <pc:docMk/>
          <pc:sldMk cId="0" sldId="268"/>
        </pc:sldMkLst>
        <pc:spChg chg="mod">
          <ac:chgData name="Filip Serafimovic" userId="7d44579b131256a7" providerId="LiveId" clId="{AEDFF67A-701C-486E-B398-73157C81CEE6}" dt="2021-01-13T13:10:16.802" v="262"/>
          <ac:spMkLst>
            <pc:docMk/>
            <pc:sldMk cId="0" sldId="268"/>
            <ac:spMk id="162" creationId="{00000000-0000-0000-0000-000000000000}"/>
          </ac:spMkLst>
        </pc:spChg>
        <pc:spChg chg="mod">
          <ac:chgData name="Filip Serafimovic" userId="7d44579b131256a7" providerId="LiveId" clId="{AEDFF67A-701C-486E-B398-73157C81CEE6}" dt="2021-01-13T13:09:01.984" v="261" actId="20577"/>
          <ac:spMkLst>
            <pc:docMk/>
            <pc:sldMk cId="0" sldId="268"/>
            <ac:spMk id="163" creationId="{00000000-0000-0000-0000-000000000000}"/>
          </ac:spMkLst>
        </pc:spChg>
      </pc:sldChg>
      <pc:sldChg chg="modSp">
        <pc:chgData name="Filip Serafimovic" userId="7d44579b131256a7" providerId="LiveId" clId="{AEDFF67A-701C-486E-B398-73157C81CEE6}" dt="2021-01-13T13:11:57.474" v="381"/>
        <pc:sldMkLst>
          <pc:docMk/>
          <pc:sldMk cId="0" sldId="269"/>
        </pc:sldMkLst>
        <pc:spChg chg="mod">
          <ac:chgData name="Filip Serafimovic" userId="7d44579b131256a7" providerId="LiveId" clId="{AEDFF67A-701C-486E-B398-73157C81CEE6}" dt="2021-01-13T13:11:57.474" v="381"/>
          <ac:spMkLst>
            <pc:docMk/>
            <pc:sldMk cId="0" sldId="269"/>
            <ac:spMk id="169" creationId="{00000000-0000-0000-0000-000000000000}"/>
          </ac:spMkLst>
        </pc:spChg>
        <pc:spChg chg="mod">
          <ac:chgData name="Filip Serafimovic" userId="7d44579b131256a7" providerId="LiveId" clId="{AEDFF67A-701C-486E-B398-73157C81CEE6}" dt="2021-01-13T13:10:36.087" v="318" actId="20577"/>
          <ac:spMkLst>
            <pc:docMk/>
            <pc:sldMk cId="0" sldId="269"/>
            <ac:spMk id="170" creationId="{00000000-0000-0000-0000-000000000000}"/>
          </ac:spMkLst>
        </pc:spChg>
      </pc:sldChg>
      <pc:sldChg chg="modSp">
        <pc:chgData name="Filip Serafimovic" userId="7d44579b131256a7" providerId="LiveId" clId="{AEDFF67A-701C-486E-B398-73157C81CEE6}" dt="2021-01-13T13:15:35.376" v="447" actId="1076"/>
        <pc:sldMkLst>
          <pc:docMk/>
          <pc:sldMk cId="0" sldId="270"/>
        </pc:sldMkLst>
        <pc:spChg chg="mod">
          <ac:chgData name="Filip Serafimovic" userId="7d44579b131256a7" providerId="LiveId" clId="{AEDFF67A-701C-486E-B398-73157C81CEE6}" dt="2021-01-13T13:15:35.376" v="447" actId="1076"/>
          <ac:spMkLst>
            <pc:docMk/>
            <pc:sldMk cId="0" sldId="270"/>
            <ac:spMk id="177" creationId="{00000000-0000-0000-0000-000000000000}"/>
          </ac:spMkLst>
        </pc:spChg>
        <pc:spChg chg="mod">
          <ac:chgData name="Filip Serafimovic" userId="7d44579b131256a7" providerId="LiveId" clId="{AEDFF67A-701C-486E-B398-73157C81CEE6}" dt="2021-01-13T13:12:13.710" v="384" actId="1036"/>
          <ac:spMkLst>
            <pc:docMk/>
            <pc:sldMk cId="0" sldId="270"/>
            <ac:spMk id="178" creationId="{00000000-0000-0000-0000-000000000000}"/>
          </ac:spMkLst>
        </pc:spChg>
      </pc:sldChg>
      <pc:sldChg chg="modSp">
        <pc:chgData name="Filip Serafimovic" userId="7d44579b131256a7" providerId="LiveId" clId="{AEDFF67A-701C-486E-B398-73157C81CEE6}" dt="2021-01-13T13:18:42.688" v="486" actId="1035"/>
        <pc:sldMkLst>
          <pc:docMk/>
          <pc:sldMk cId="0" sldId="271"/>
        </pc:sldMkLst>
        <pc:spChg chg="mod">
          <ac:chgData name="Filip Serafimovic" userId="7d44579b131256a7" providerId="LiveId" clId="{AEDFF67A-701C-486E-B398-73157C81CEE6}" dt="2021-01-13T13:18:42.688" v="486" actId="1035"/>
          <ac:spMkLst>
            <pc:docMk/>
            <pc:sldMk cId="0" sldId="271"/>
            <ac:spMk id="184" creationId="{00000000-0000-0000-0000-000000000000}"/>
          </ac:spMkLst>
        </pc:spChg>
        <pc:spChg chg="mod">
          <ac:chgData name="Filip Serafimovic" userId="7d44579b131256a7" providerId="LiveId" clId="{AEDFF67A-701C-486E-B398-73157C81CEE6}" dt="2021-01-13T13:16:32.968" v="455" actId="1036"/>
          <ac:spMkLst>
            <pc:docMk/>
            <pc:sldMk cId="0" sldId="271"/>
            <ac:spMk id="185" creationId="{00000000-0000-0000-0000-000000000000}"/>
          </ac:spMkLst>
        </pc:spChg>
      </pc:sldChg>
      <pc:sldChg chg="modSp">
        <pc:chgData name="Filip Serafimovic" userId="7d44579b131256a7" providerId="LiveId" clId="{AEDFF67A-701C-486E-B398-73157C81CEE6}" dt="2021-01-13T13:21:20.334" v="631" actId="1035"/>
        <pc:sldMkLst>
          <pc:docMk/>
          <pc:sldMk cId="0" sldId="272"/>
        </pc:sldMkLst>
        <pc:spChg chg="mod">
          <ac:chgData name="Filip Serafimovic" userId="7d44579b131256a7" providerId="LiveId" clId="{AEDFF67A-701C-486E-B398-73157C81CEE6}" dt="2021-01-13T13:19:15.283" v="506" actId="20577"/>
          <ac:spMkLst>
            <pc:docMk/>
            <pc:sldMk cId="0" sldId="272"/>
            <ac:spMk id="187" creationId="{00000000-0000-0000-0000-000000000000}"/>
          </ac:spMkLst>
        </pc:spChg>
        <pc:spChg chg="mod">
          <ac:chgData name="Filip Serafimovic" userId="7d44579b131256a7" providerId="LiveId" clId="{AEDFF67A-701C-486E-B398-73157C81CEE6}" dt="2021-01-13T13:21:20.334" v="631" actId="1035"/>
          <ac:spMkLst>
            <pc:docMk/>
            <pc:sldMk cId="0" sldId="272"/>
            <ac:spMk id="191" creationId="{00000000-0000-0000-0000-000000000000}"/>
          </ac:spMkLst>
        </pc:spChg>
        <pc:spChg chg="mod">
          <ac:chgData name="Filip Serafimovic" userId="7d44579b131256a7" providerId="LiveId" clId="{AEDFF67A-701C-486E-B398-73157C81CEE6}" dt="2021-01-13T13:19:36.647" v="521" actId="20577"/>
          <ac:spMkLst>
            <pc:docMk/>
            <pc:sldMk cId="0" sldId="272"/>
            <ac:spMk id="192" creationId="{00000000-0000-0000-0000-000000000000}"/>
          </ac:spMkLst>
        </pc:spChg>
      </pc:sldChg>
      <pc:sldChg chg="modSp">
        <pc:chgData name="Filip Serafimovic" userId="7d44579b131256a7" providerId="LiveId" clId="{AEDFF67A-701C-486E-B398-73157C81CEE6}" dt="2021-01-13T13:24:07.333" v="700" actId="404"/>
        <pc:sldMkLst>
          <pc:docMk/>
          <pc:sldMk cId="0" sldId="273"/>
        </pc:sldMkLst>
        <pc:spChg chg="mod">
          <ac:chgData name="Filip Serafimovic" userId="7d44579b131256a7" providerId="LiveId" clId="{AEDFF67A-701C-486E-B398-73157C81CEE6}" dt="2021-01-13T13:21:55.035" v="635"/>
          <ac:spMkLst>
            <pc:docMk/>
            <pc:sldMk cId="0" sldId="273"/>
            <ac:spMk id="194" creationId="{00000000-0000-0000-0000-000000000000}"/>
          </ac:spMkLst>
        </pc:spChg>
        <pc:spChg chg="mod">
          <ac:chgData name="Filip Serafimovic" userId="7d44579b131256a7" providerId="LiveId" clId="{AEDFF67A-701C-486E-B398-73157C81CEE6}" dt="2021-01-13T13:24:07.333" v="700" actId="404"/>
          <ac:spMkLst>
            <pc:docMk/>
            <pc:sldMk cId="0" sldId="273"/>
            <ac:spMk id="198" creationId="{00000000-0000-0000-0000-000000000000}"/>
          </ac:spMkLst>
        </pc:spChg>
        <pc:spChg chg="mod">
          <ac:chgData name="Filip Serafimovic" userId="7d44579b131256a7" providerId="LiveId" clId="{AEDFF67A-701C-486E-B398-73157C81CEE6}" dt="2021-01-13T13:21:33.812" v="632"/>
          <ac:spMkLst>
            <pc:docMk/>
            <pc:sldMk cId="0" sldId="273"/>
            <ac:spMk id="199" creationId="{00000000-0000-0000-0000-000000000000}"/>
          </ac:spMkLst>
        </pc:spChg>
      </pc:sldChg>
      <pc:sldChg chg="modSp">
        <pc:chgData name="Filip Serafimovic" userId="7d44579b131256a7" providerId="LiveId" clId="{AEDFF67A-701C-486E-B398-73157C81CEE6}" dt="2021-01-13T13:25:23.755" v="717" actId="20577"/>
        <pc:sldMkLst>
          <pc:docMk/>
          <pc:sldMk cId="0" sldId="274"/>
        </pc:sldMkLst>
        <pc:spChg chg="mod">
          <ac:chgData name="Filip Serafimovic" userId="7d44579b131256a7" providerId="LiveId" clId="{AEDFF67A-701C-486E-B398-73157C81CEE6}" dt="2021-01-13T13:21:59.282" v="636"/>
          <ac:spMkLst>
            <pc:docMk/>
            <pc:sldMk cId="0" sldId="274"/>
            <ac:spMk id="201" creationId="{00000000-0000-0000-0000-000000000000}"/>
          </ac:spMkLst>
        </pc:spChg>
        <pc:spChg chg="mod">
          <ac:chgData name="Filip Serafimovic" userId="7d44579b131256a7" providerId="LiveId" clId="{AEDFF67A-701C-486E-B398-73157C81CEE6}" dt="2021-01-13T13:25:23.755" v="717" actId="20577"/>
          <ac:spMkLst>
            <pc:docMk/>
            <pc:sldMk cId="0" sldId="274"/>
            <ac:spMk id="205" creationId="{00000000-0000-0000-0000-000000000000}"/>
          </ac:spMkLst>
        </pc:spChg>
        <pc:spChg chg="mod">
          <ac:chgData name="Filip Serafimovic" userId="7d44579b131256a7" providerId="LiveId" clId="{AEDFF67A-701C-486E-B398-73157C81CEE6}" dt="2021-01-13T13:21:38.539" v="633"/>
          <ac:spMkLst>
            <pc:docMk/>
            <pc:sldMk cId="0" sldId="274"/>
            <ac:spMk id="206" creationId="{00000000-0000-0000-0000-000000000000}"/>
          </ac:spMkLst>
        </pc:spChg>
      </pc:sldChg>
      <pc:sldChg chg="modSp">
        <pc:chgData name="Filip Serafimovic" userId="7d44579b131256a7" providerId="LiveId" clId="{AEDFF67A-701C-486E-B398-73157C81CEE6}" dt="2021-01-13T13:38:26.503" v="1151" actId="20577"/>
        <pc:sldMkLst>
          <pc:docMk/>
          <pc:sldMk cId="0" sldId="275"/>
        </pc:sldMkLst>
        <pc:spChg chg="mod">
          <ac:chgData name="Filip Serafimovic" userId="7d44579b131256a7" providerId="LiveId" clId="{AEDFF67A-701C-486E-B398-73157C81CEE6}" dt="2021-01-13T13:22:04.497" v="637"/>
          <ac:spMkLst>
            <pc:docMk/>
            <pc:sldMk cId="0" sldId="275"/>
            <ac:spMk id="209" creationId="{00000000-0000-0000-0000-000000000000}"/>
          </ac:spMkLst>
        </pc:spChg>
        <pc:spChg chg="mod">
          <ac:chgData name="Filip Serafimovic" userId="7d44579b131256a7" providerId="LiveId" clId="{AEDFF67A-701C-486E-B398-73157C81CEE6}" dt="2021-01-13T13:26:55.006" v="802"/>
          <ac:spMkLst>
            <pc:docMk/>
            <pc:sldMk cId="0" sldId="275"/>
            <ac:spMk id="213" creationId="{00000000-0000-0000-0000-000000000000}"/>
          </ac:spMkLst>
        </pc:spChg>
        <pc:spChg chg="mod">
          <ac:chgData name="Filip Serafimovic" userId="7d44579b131256a7" providerId="LiveId" clId="{AEDFF67A-701C-486E-B398-73157C81CEE6}" dt="2021-01-13T13:21:43.054" v="634"/>
          <ac:spMkLst>
            <pc:docMk/>
            <pc:sldMk cId="0" sldId="275"/>
            <ac:spMk id="214" creationId="{00000000-0000-0000-0000-000000000000}"/>
          </ac:spMkLst>
        </pc:spChg>
        <pc:spChg chg="mod">
          <ac:chgData name="Filip Serafimovic" userId="7d44579b131256a7" providerId="LiveId" clId="{AEDFF67A-701C-486E-B398-73157C81CEE6}" dt="2021-01-13T13:27:50.978" v="845" actId="1035"/>
          <ac:spMkLst>
            <pc:docMk/>
            <pc:sldMk cId="0" sldId="275"/>
            <ac:spMk id="216" creationId="{00000000-0000-0000-0000-000000000000}"/>
          </ac:spMkLst>
        </pc:spChg>
        <pc:spChg chg="mod">
          <ac:chgData name="Filip Serafimovic" userId="7d44579b131256a7" providerId="LiveId" clId="{AEDFF67A-701C-486E-B398-73157C81CEE6}" dt="2021-01-13T13:38:26.503" v="1151" actId="20577"/>
          <ac:spMkLst>
            <pc:docMk/>
            <pc:sldMk cId="0" sldId="275"/>
            <ac:spMk id="217" creationId="{00000000-0000-0000-0000-000000000000}"/>
          </ac:spMkLst>
        </pc:spChg>
      </pc:sldChg>
      <pc:sldChg chg="modSp">
        <pc:chgData name="Filip Serafimovic" userId="7d44579b131256a7" providerId="LiveId" clId="{AEDFF67A-701C-486E-B398-73157C81CEE6}" dt="2021-01-13T13:29:13.936" v="944" actId="20577"/>
        <pc:sldMkLst>
          <pc:docMk/>
          <pc:sldMk cId="0" sldId="276"/>
        </pc:sldMkLst>
        <pc:spChg chg="mod">
          <ac:chgData name="Filip Serafimovic" userId="7d44579b131256a7" providerId="LiveId" clId="{AEDFF67A-701C-486E-B398-73157C81CEE6}" dt="2021-01-13T13:22:07.758" v="638"/>
          <ac:spMkLst>
            <pc:docMk/>
            <pc:sldMk cId="0" sldId="276"/>
            <ac:spMk id="222" creationId="{00000000-0000-0000-0000-000000000000}"/>
          </ac:spMkLst>
        </pc:spChg>
        <pc:spChg chg="mod">
          <ac:chgData name="Filip Serafimovic" userId="7d44579b131256a7" providerId="LiveId" clId="{AEDFF67A-701C-486E-B398-73157C81CEE6}" dt="2021-01-13T13:29:13.936" v="944" actId="20577"/>
          <ac:spMkLst>
            <pc:docMk/>
            <pc:sldMk cId="0" sldId="276"/>
            <ac:spMk id="226" creationId="{00000000-0000-0000-0000-000000000000}"/>
          </ac:spMkLst>
        </pc:spChg>
        <pc:spChg chg="mod">
          <ac:chgData name="Filip Serafimovic" userId="7d44579b131256a7" providerId="LiveId" clId="{AEDFF67A-701C-486E-B398-73157C81CEE6}" dt="2021-01-13T13:28:33.734" v="910" actId="20577"/>
          <ac:spMkLst>
            <pc:docMk/>
            <pc:sldMk cId="0" sldId="276"/>
            <ac:spMk id="227" creationId="{00000000-0000-0000-0000-000000000000}"/>
          </ac:spMkLst>
        </pc:spChg>
      </pc:sldChg>
      <pc:sldChg chg="modSp">
        <pc:chgData name="Filip Serafimovic" userId="7d44579b131256a7" providerId="LiveId" clId="{AEDFF67A-701C-486E-B398-73157C81CEE6}" dt="2021-01-13T13:30:03.133" v="957" actId="20577"/>
        <pc:sldMkLst>
          <pc:docMk/>
          <pc:sldMk cId="0" sldId="277"/>
        </pc:sldMkLst>
        <pc:spChg chg="mod">
          <ac:chgData name="Filip Serafimovic" userId="7d44579b131256a7" providerId="LiveId" clId="{AEDFF67A-701C-486E-B398-73157C81CEE6}" dt="2021-01-13T13:22:12.280" v="639"/>
          <ac:spMkLst>
            <pc:docMk/>
            <pc:sldMk cId="0" sldId="277"/>
            <ac:spMk id="229" creationId="{00000000-0000-0000-0000-000000000000}"/>
          </ac:spMkLst>
        </pc:spChg>
        <pc:spChg chg="mod">
          <ac:chgData name="Filip Serafimovic" userId="7d44579b131256a7" providerId="LiveId" clId="{AEDFF67A-701C-486E-B398-73157C81CEE6}" dt="2021-01-13T13:30:03.133" v="957" actId="20577"/>
          <ac:spMkLst>
            <pc:docMk/>
            <pc:sldMk cId="0" sldId="277"/>
            <ac:spMk id="233" creationId="{00000000-0000-0000-0000-000000000000}"/>
          </ac:spMkLst>
        </pc:spChg>
        <pc:spChg chg="mod">
          <ac:chgData name="Filip Serafimovic" userId="7d44579b131256a7" providerId="LiveId" clId="{AEDFF67A-701C-486E-B398-73157C81CEE6}" dt="2021-01-13T13:29:22.653" v="945"/>
          <ac:spMkLst>
            <pc:docMk/>
            <pc:sldMk cId="0" sldId="277"/>
            <ac:spMk id="234" creationId="{00000000-0000-0000-0000-000000000000}"/>
          </ac:spMkLst>
        </pc:spChg>
      </pc:sldChg>
      <pc:sldChg chg="addSp delSp modSp">
        <pc:chgData name="Filip Serafimovic" userId="7d44579b131256a7" providerId="LiveId" clId="{AEDFF67A-701C-486E-B398-73157C81CEE6}" dt="2021-01-13T13:33:04.973" v="968"/>
        <pc:sldMkLst>
          <pc:docMk/>
          <pc:sldMk cId="0" sldId="278"/>
        </pc:sldMkLst>
        <pc:spChg chg="mod">
          <ac:chgData name="Filip Serafimovic" userId="7d44579b131256a7" providerId="LiveId" clId="{AEDFF67A-701C-486E-B398-73157C81CEE6}" dt="2021-01-13T13:22:15.288" v="640"/>
          <ac:spMkLst>
            <pc:docMk/>
            <pc:sldMk cId="0" sldId="278"/>
            <ac:spMk id="236" creationId="{00000000-0000-0000-0000-000000000000}"/>
          </ac:spMkLst>
        </pc:spChg>
        <pc:spChg chg="mod">
          <ac:chgData name="Filip Serafimovic" userId="7d44579b131256a7" providerId="LiveId" clId="{AEDFF67A-701C-486E-B398-73157C81CEE6}" dt="2021-01-13T13:33:04.973" v="968"/>
          <ac:spMkLst>
            <pc:docMk/>
            <pc:sldMk cId="0" sldId="278"/>
            <ac:spMk id="240" creationId="{00000000-0000-0000-0000-000000000000}"/>
          </ac:spMkLst>
        </pc:spChg>
        <pc:spChg chg="mod">
          <ac:chgData name="Filip Serafimovic" userId="7d44579b131256a7" providerId="LiveId" clId="{AEDFF67A-701C-486E-B398-73157C81CEE6}" dt="2021-01-13T13:29:27.207" v="946"/>
          <ac:spMkLst>
            <pc:docMk/>
            <pc:sldMk cId="0" sldId="278"/>
            <ac:spMk id="241" creationId="{00000000-0000-0000-0000-000000000000}"/>
          </ac:spMkLst>
        </pc:spChg>
        <pc:picChg chg="add del">
          <ac:chgData name="Filip Serafimovic" userId="7d44579b131256a7" providerId="LiveId" clId="{AEDFF67A-701C-486E-B398-73157C81CEE6}" dt="2021-01-13T13:31:59.854" v="959"/>
          <ac:picMkLst>
            <pc:docMk/>
            <pc:sldMk cId="0" sldId="278"/>
            <ac:picMk id="2" creationId="{50519422-C657-47F2-8579-A088557B1B09}"/>
          </ac:picMkLst>
        </pc:picChg>
      </pc:sldChg>
      <pc:sldChg chg="modSp">
        <pc:chgData name="Filip Serafimovic" userId="7d44579b131256a7" providerId="LiveId" clId="{AEDFF67A-701C-486E-B398-73157C81CEE6}" dt="2021-01-13T13:34:27.637" v="1112" actId="113"/>
        <pc:sldMkLst>
          <pc:docMk/>
          <pc:sldMk cId="0" sldId="279"/>
        </pc:sldMkLst>
        <pc:spChg chg="mod">
          <ac:chgData name="Filip Serafimovic" userId="7d44579b131256a7" providerId="LiveId" clId="{AEDFF67A-701C-486E-B398-73157C81CEE6}" dt="2021-01-13T13:22:17.925" v="641"/>
          <ac:spMkLst>
            <pc:docMk/>
            <pc:sldMk cId="0" sldId="279"/>
            <ac:spMk id="244" creationId="{00000000-0000-0000-0000-000000000000}"/>
          </ac:spMkLst>
        </pc:spChg>
        <pc:spChg chg="mod">
          <ac:chgData name="Filip Serafimovic" userId="7d44579b131256a7" providerId="LiveId" clId="{AEDFF67A-701C-486E-B398-73157C81CEE6}" dt="2021-01-13T13:34:27.637" v="1112" actId="113"/>
          <ac:spMkLst>
            <pc:docMk/>
            <pc:sldMk cId="0" sldId="279"/>
            <ac:spMk id="248" creationId="{00000000-0000-0000-0000-000000000000}"/>
          </ac:spMkLst>
        </pc:spChg>
        <pc:spChg chg="mod">
          <ac:chgData name="Filip Serafimovic" userId="7d44579b131256a7" providerId="LiveId" clId="{AEDFF67A-701C-486E-B398-73157C81CEE6}" dt="2021-01-13T13:33:18.531" v="969"/>
          <ac:spMkLst>
            <pc:docMk/>
            <pc:sldMk cId="0" sldId="279"/>
            <ac:spMk id="249" creationId="{00000000-0000-0000-0000-000000000000}"/>
          </ac:spMkLst>
        </pc:spChg>
      </pc:sldChg>
      <pc:sldChg chg="modSp">
        <pc:chgData name="Filip Serafimovic" userId="7d44579b131256a7" providerId="LiveId" clId="{AEDFF67A-701C-486E-B398-73157C81CEE6}" dt="2021-01-13T13:36:18.130" v="1121"/>
        <pc:sldMkLst>
          <pc:docMk/>
          <pc:sldMk cId="0" sldId="280"/>
        </pc:sldMkLst>
        <pc:spChg chg="mod">
          <ac:chgData name="Filip Serafimovic" userId="7d44579b131256a7" providerId="LiveId" clId="{AEDFF67A-701C-486E-B398-73157C81CEE6}" dt="2021-01-13T13:22:21.530" v="642"/>
          <ac:spMkLst>
            <pc:docMk/>
            <pc:sldMk cId="0" sldId="280"/>
            <ac:spMk id="251" creationId="{00000000-0000-0000-0000-000000000000}"/>
          </ac:spMkLst>
        </pc:spChg>
        <pc:spChg chg="mod">
          <ac:chgData name="Filip Serafimovic" userId="7d44579b131256a7" providerId="LiveId" clId="{AEDFF67A-701C-486E-B398-73157C81CEE6}" dt="2021-01-13T13:36:18.130" v="1121"/>
          <ac:spMkLst>
            <pc:docMk/>
            <pc:sldMk cId="0" sldId="280"/>
            <ac:spMk id="255" creationId="{00000000-0000-0000-0000-000000000000}"/>
          </ac:spMkLst>
        </pc:spChg>
        <pc:spChg chg="mod">
          <ac:chgData name="Filip Serafimovic" userId="7d44579b131256a7" providerId="LiveId" clId="{AEDFF67A-701C-486E-B398-73157C81CEE6}" dt="2021-01-13T13:34:36.010" v="1113"/>
          <ac:spMkLst>
            <pc:docMk/>
            <pc:sldMk cId="0" sldId="280"/>
            <ac:spMk id="256" creationId="{00000000-0000-0000-0000-000000000000}"/>
          </ac:spMkLst>
        </pc:spChg>
      </pc:sldChg>
      <pc:sldChg chg="modSp">
        <pc:chgData name="Filip Serafimovic" userId="7d44579b131256a7" providerId="LiveId" clId="{AEDFF67A-701C-486E-B398-73157C81CEE6}" dt="2021-01-13T13:37:57.965" v="1129"/>
        <pc:sldMkLst>
          <pc:docMk/>
          <pc:sldMk cId="0" sldId="281"/>
        </pc:sldMkLst>
        <pc:spChg chg="mod">
          <ac:chgData name="Filip Serafimovic" userId="7d44579b131256a7" providerId="LiveId" clId="{AEDFF67A-701C-486E-B398-73157C81CEE6}" dt="2021-01-13T13:22:23.926" v="643"/>
          <ac:spMkLst>
            <pc:docMk/>
            <pc:sldMk cId="0" sldId="281"/>
            <ac:spMk id="259" creationId="{00000000-0000-0000-0000-000000000000}"/>
          </ac:spMkLst>
        </pc:spChg>
        <pc:spChg chg="mod">
          <ac:chgData name="Filip Serafimovic" userId="7d44579b131256a7" providerId="LiveId" clId="{AEDFF67A-701C-486E-B398-73157C81CEE6}" dt="2021-01-13T13:37:57.965" v="1129"/>
          <ac:spMkLst>
            <pc:docMk/>
            <pc:sldMk cId="0" sldId="281"/>
            <ac:spMk id="263" creationId="{00000000-0000-0000-0000-000000000000}"/>
          </ac:spMkLst>
        </pc:spChg>
        <pc:spChg chg="mod">
          <ac:chgData name="Filip Serafimovic" userId="7d44579b131256a7" providerId="LiveId" clId="{AEDFF67A-701C-486E-B398-73157C81CEE6}" dt="2021-01-13T13:34:40.494" v="1114"/>
          <ac:spMkLst>
            <pc:docMk/>
            <pc:sldMk cId="0" sldId="281"/>
            <ac:spMk id="264" creationId="{00000000-0000-0000-0000-000000000000}"/>
          </ac:spMkLst>
        </pc:spChg>
      </pc:sldChg>
      <pc:sldChg chg="modSp">
        <pc:chgData name="Filip Serafimovic" userId="7d44579b131256a7" providerId="LiveId" clId="{AEDFF67A-701C-486E-B398-73157C81CEE6}" dt="2021-01-13T13:39:25.517" v="1160" actId="20577"/>
        <pc:sldMkLst>
          <pc:docMk/>
          <pc:sldMk cId="0" sldId="282"/>
        </pc:sldMkLst>
        <pc:spChg chg="mod">
          <ac:chgData name="Filip Serafimovic" userId="7d44579b131256a7" providerId="LiveId" clId="{AEDFF67A-701C-486E-B398-73157C81CEE6}" dt="2021-01-13T13:22:26.371" v="644"/>
          <ac:spMkLst>
            <pc:docMk/>
            <pc:sldMk cId="0" sldId="282"/>
            <ac:spMk id="266" creationId="{00000000-0000-0000-0000-000000000000}"/>
          </ac:spMkLst>
        </pc:spChg>
        <pc:spChg chg="mod">
          <ac:chgData name="Filip Serafimovic" userId="7d44579b131256a7" providerId="LiveId" clId="{AEDFF67A-701C-486E-B398-73157C81CEE6}" dt="2021-01-13T13:39:25.517" v="1160" actId="20577"/>
          <ac:spMkLst>
            <pc:docMk/>
            <pc:sldMk cId="0" sldId="282"/>
            <ac:spMk id="270" creationId="{00000000-0000-0000-0000-000000000000}"/>
          </ac:spMkLst>
        </pc:spChg>
        <pc:spChg chg="mod">
          <ac:chgData name="Filip Serafimovic" userId="7d44579b131256a7" providerId="LiveId" clId="{AEDFF67A-701C-486E-B398-73157C81CEE6}" dt="2021-01-13T13:38:11.826" v="1130"/>
          <ac:spMkLst>
            <pc:docMk/>
            <pc:sldMk cId="0" sldId="282"/>
            <ac:spMk id="271" creationId="{00000000-0000-0000-0000-000000000000}"/>
          </ac:spMkLst>
        </pc:spChg>
      </pc:sldChg>
      <pc:sldChg chg="modSp">
        <pc:chgData name="Filip Serafimovic" userId="7d44579b131256a7" providerId="LiveId" clId="{AEDFF67A-701C-486E-B398-73157C81CEE6}" dt="2021-01-13T13:41:03.892" v="1193"/>
        <pc:sldMkLst>
          <pc:docMk/>
          <pc:sldMk cId="0" sldId="283"/>
        </pc:sldMkLst>
        <pc:spChg chg="mod">
          <ac:chgData name="Filip Serafimovic" userId="7d44579b131256a7" providerId="LiveId" clId="{AEDFF67A-701C-486E-B398-73157C81CEE6}" dt="2021-01-13T13:22:29.647" v="645"/>
          <ac:spMkLst>
            <pc:docMk/>
            <pc:sldMk cId="0" sldId="283"/>
            <ac:spMk id="274" creationId="{00000000-0000-0000-0000-000000000000}"/>
          </ac:spMkLst>
        </pc:spChg>
        <pc:spChg chg="mod">
          <ac:chgData name="Filip Serafimovic" userId="7d44579b131256a7" providerId="LiveId" clId="{AEDFF67A-701C-486E-B398-73157C81CEE6}" dt="2021-01-13T13:40:13.148" v="1191" actId="20577"/>
          <ac:spMkLst>
            <pc:docMk/>
            <pc:sldMk cId="0" sldId="283"/>
            <ac:spMk id="278" creationId="{00000000-0000-0000-0000-000000000000}"/>
          </ac:spMkLst>
        </pc:spChg>
        <pc:spChg chg="mod">
          <ac:chgData name="Filip Serafimovic" userId="7d44579b131256a7" providerId="LiveId" clId="{AEDFF67A-701C-486E-B398-73157C81CEE6}" dt="2021-01-13T13:40:34.429" v="1192"/>
          <ac:spMkLst>
            <pc:docMk/>
            <pc:sldMk cId="0" sldId="283"/>
            <ac:spMk id="279" creationId="{00000000-0000-0000-0000-000000000000}"/>
          </ac:spMkLst>
        </pc:spChg>
        <pc:spChg chg="mod">
          <ac:chgData name="Filip Serafimovic" userId="7d44579b131256a7" providerId="LiveId" clId="{AEDFF67A-701C-486E-B398-73157C81CEE6}" dt="2021-01-13T13:41:03.892" v="1193"/>
          <ac:spMkLst>
            <pc:docMk/>
            <pc:sldMk cId="0" sldId="283"/>
            <ac:spMk id="280" creationId="{00000000-0000-0000-0000-000000000000}"/>
          </ac:spMkLst>
        </pc:spChg>
        <pc:spChg chg="mod">
          <ac:chgData name="Filip Serafimovic" userId="7d44579b131256a7" providerId="LiveId" clId="{AEDFF67A-701C-486E-B398-73157C81CEE6}" dt="2021-01-13T13:39:34.193" v="1161"/>
          <ac:spMkLst>
            <pc:docMk/>
            <pc:sldMk cId="0" sldId="283"/>
            <ac:spMk id="281" creationId="{00000000-0000-0000-0000-000000000000}"/>
          </ac:spMkLst>
        </pc:spChg>
      </pc:sldChg>
      <pc:sldChg chg="modSp">
        <pc:chgData name="Filip Serafimovic" userId="7d44579b131256a7" providerId="LiveId" clId="{AEDFF67A-701C-486E-B398-73157C81CEE6}" dt="2021-01-13T13:41:19.656" v="1196" actId="14100"/>
        <pc:sldMkLst>
          <pc:docMk/>
          <pc:sldMk cId="0" sldId="284"/>
        </pc:sldMkLst>
        <pc:spChg chg="mod">
          <ac:chgData name="Filip Serafimovic" userId="7d44579b131256a7" providerId="LiveId" clId="{AEDFF67A-701C-486E-B398-73157C81CEE6}" dt="2021-01-13T13:41:19.656" v="1196" actId="14100"/>
          <ac:spMkLst>
            <pc:docMk/>
            <pc:sldMk cId="0" sldId="284"/>
            <ac:spMk id="28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xfrm>
            <a:off x="1143000" y="685800"/>
            <a:ext cx="4572000" cy="3429000"/>
          </a:xfrm>
          <a:prstGeom prst="rect">
            <a:avLst/>
          </a:prstGeom>
        </p:spPr>
        <p:txBody>
          <a:bodyPr/>
          <a:lstStyle/>
          <a:p>
            <a:endParaRPr/>
          </a:p>
        </p:txBody>
      </p:sp>
      <p:sp>
        <p:nvSpPr>
          <p:cNvPr id="71" name="Shape 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1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5"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26"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3"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3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4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8"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6"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6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Titolo Testo</a:t>
            </a:r>
          </a:p>
        </p:txBody>
      </p:sp>
      <p:sp>
        <p:nvSpPr>
          <p:cNvPr id="3" name="Corpo livello uno…"/>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5pPr>
      <a:lvl6pPr marL="0" marR="0" indent="4572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6pPr>
      <a:lvl7pPr marL="0" marR="0" indent="9144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7pPr>
      <a:lvl8pPr marL="0" marR="0" indent="13716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8pPr>
      <a:lvl9pPr marL="0" marR="0" indent="18288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png" descr="image.png"/>
          <p:cNvPicPr>
            <a:picLocks noChangeAspect="1"/>
          </p:cNvPicPr>
          <p:nvPr/>
        </p:nvPicPr>
        <p:blipFill>
          <a:blip r:embed="rId2"/>
          <a:stretch>
            <a:fillRect/>
          </a:stretch>
        </p:blipFill>
        <p:spPr>
          <a:xfrm>
            <a:off x="9117806" y="225425"/>
            <a:ext cx="2763838" cy="603251"/>
          </a:xfrm>
          <a:prstGeom prst="rect">
            <a:avLst/>
          </a:prstGeom>
          <a:ln w="12700">
            <a:miter lim="400000"/>
          </a:ln>
        </p:spPr>
      </p:pic>
      <p:pic>
        <p:nvPicPr>
          <p:cNvPr id="74" name="image.png" descr="image.png"/>
          <p:cNvPicPr>
            <a:picLocks noChangeAspect="1"/>
          </p:cNvPicPr>
          <p:nvPr/>
        </p:nvPicPr>
        <p:blipFill>
          <a:blip r:embed="rId3"/>
          <a:stretch>
            <a:fillRect/>
          </a:stretch>
        </p:blipFill>
        <p:spPr>
          <a:xfrm>
            <a:off x="401637" y="225425"/>
            <a:ext cx="6096001" cy="1905000"/>
          </a:xfrm>
          <a:prstGeom prst="rect">
            <a:avLst/>
          </a:prstGeom>
          <a:ln w="12700">
            <a:miter lim="400000"/>
          </a:ln>
        </p:spPr>
      </p:pic>
      <p:pic>
        <p:nvPicPr>
          <p:cNvPr id="75" name="image.png" descr="image.png"/>
          <p:cNvPicPr>
            <a:picLocks noChangeAspect="1"/>
          </p:cNvPicPr>
          <p:nvPr/>
        </p:nvPicPr>
        <p:blipFill>
          <a:blip r:embed="rId4"/>
          <a:stretch>
            <a:fillRect/>
          </a:stretch>
        </p:blipFill>
        <p:spPr>
          <a:xfrm>
            <a:off x="0" y="4011612"/>
            <a:ext cx="12192000" cy="2846388"/>
          </a:xfrm>
          <a:prstGeom prst="rect">
            <a:avLst/>
          </a:prstGeom>
          <a:ln w="12700">
            <a:miter lim="400000"/>
          </a:ln>
        </p:spPr>
      </p:pic>
      <p:sp>
        <p:nvSpPr>
          <p:cNvPr id="76" name="Tools to Describe and Validate Business Idea"/>
          <p:cNvSpPr txBox="1"/>
          <p:nvPr/>
        </p:nvSpPr>
        <p:spPr>
          <a:xfrm>
            <a:off x="401637" y="2395854"/>
            <a:ext cx="10862108"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400">
                <a:latin typeface="Arial Rounded MT Bold"/>
                <a:ea typeface="Arial Rounded MT Bold"/>
                <a:cs typeface="Arial Rounded MT Bold"/>
                <a:sym typeface="Arial Rounded MT Bold"/>
              </a:defRPr>
            </a:lvl1pPr>
          </a:lstStyle>
          <a:p>
            <a:pPr algn="ctr"/>
            <a:r>
              <a:rPr lang="it-IT" sz="3600" b="1" dirty="0">
                <a:effectLst/>
                <a:latin typeface="Calibri" panose="020F0502020204030204" pitchFamily="34" charset="0"/>
                <a:ea typeface="Calibri" panose="020F0502020204030204" pitchFamily="34" charset="0"/>
                <a:cs typeface="Times New Roman" panose="02020603050405020304" pitchFamily="18" charset="0"/>
              </a:rPr>
              <a:t>Алатки за опишување и потврдување на деловни идеи </a:t>
            </a:r>
            <a:endParaRPr lang="en-US" dirty="0"/>
          </a:p>
        </p:txBody>
      </p:sp>
      <p:sp>
        <p:nvSpPr>
          <p:cNvPr id="77" name="(Entrepreneurship Section)"/>
          <p:cNvSpPr txBox="1"/>
          <p:nvPr/>
        </p:nvSpPr>
        <p:spPr>
          <a:xfrm>
            <a:off x="4111362" y="3336513"/>
            <a:ext cx="3976408"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800">
                <a:latin typeface="Arial Rounded MT Bold"/>
                <a:ea typeface="Arial Rounded MT Bold"/>
                <a:cs typeface="Arial Rounded MT Bold"/>
                <a:sym typeface="Arial Rounded MT Bold"/>
              </a:defRPr>
            </a:pPr>
            <a:r>
              <a:rPr sz="2300" dirty="0"/>
              <a:t>(</a:t>
            </a:r>
            <a:r>
              <a:rPr lang="mk-MK" sz="2300" b="1" dirty="0"/>
              <a:t>Оддел за претприемништво</a:t>
            </a:r>
            <a:r>
              <a:rPr dirty="0"/>
              <a:t>)</a:t>
            </a:r>
          </a:p>
        </p:txBody>
      </p:sp>
      <p:sp>
        <p:nvSpPr>
          <p:cNvPr id="78" name="With the support of the Erasmus+ programme of the European Union. This document and its contents reflects the views only of the authors, and the Commission cannot be held responsible for any use which may be made of the information contained therein."/>
          <p:cNvSpPr txBox="1"/>
          <p:nvPr/>
        </p:nvSpPr>
        <p:spPr>
          <a:xfrm>
            <a:off x="9209087" y="892175"/>
            <a:ext cx="2581276" cy="1061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a:lvl1pPr>
          </a:lstStyle>
          <a:p>
            <a:r>
              <a:rPr lang="ru-RU" dirty="0"/>
              <a:t>Со поддршка на програмата Еразмус + на Европската унија. Овој документ и неговата содржина ги одразуваат ставовите само на авторите, а Комисијата не може да биде одговорна за каква било употреба што може да се направи од информациите содржани во него.</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74"/>
                                        </p:tgtEl>
                                        <p:attrNameLst>
                                          <p:attrName>style.visibility</p:attrName>
                                        </p:attrNameLst>
                                      </p:cBhvr>
                                      <p:to>
                                        <p:strVal val="visible"/>
                                      </p:to>
                                    </p:set>
                                    <p:anim calcmode="lin" valueType="num">
                                      <p:cBhvr>
                                        <p:cTn id="7" dur="2000" fill="hold"/>
                                        <p:tgtEl>
                                          <p:spTgt spid="74"/>
                                        </p:tgtEl>
                                        <p:attrNameLst>
                                          <p:attrName>ppt_w</p:attrName>
                                        </p:attrNameLst>
                                      </p:cBhvr>
                                      <p:tavLst>
                                        <p:tav tm="0" fmla="#ppt_w*sin(2.5*pi*$)">
                                          <p:val>
                                            <p:fltVal val="0"/>
                                          </p:val>
                                        </p:tav>
                                        <p:tav tm="100000">
                                          <p:val>
                                            <p:fltVal val="1"/>
                                          </p:val>
                                        </p:tav>
                                      </p:tavLst>
                                    </p:anim>
                                    <p:anim calcmode="lin" valueType="num">
                                      <p:cBhvr>
                                        <p:cTn id="8" dur="2000" fill="hold"/>
                                        <p:tgtEl>
                                          <p:spTgt spid="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38"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39"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40" name="Two/three sentence Pitch - d…"/>
          <p:cNvSpPr txBox="1"/>
          <p:nvPr/>
        </p:nvSpPr>
        <p:spPr>
          <a:xfrm>
            <a:off x="2046757" y="2297203"/>
            <a:ext cx="9193213" cy="34589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en-US" dirty="0"/>
              <a:t>O</a:t>
            </a:r>
            <a:r>
              <a:rPr lang="mk-MK" dirty="0"/>
              <a:t>пис од</a:t>
            </a:r>
            <a:r>
              <a:rPr lang="en-US" dirty="0"/>
              <a:t> </a:t>
            </a:r>
            <a:r>
              <a:rPr lang="mk-MK" dirty="0"/>
              <a:t>две / три реченици </a:t>
            </a:r>
            <a:r>
              <a:rPr dirty="0"/>
              <a:t>- d</a:t>
            </a:r>
          </a:p>
          <a:p>
            <a:pPr>
              <a:defRPr sz="2000">
                <a:latin typeface="Arial"/>
                <a:ea typeface="Arial"/>
                <a:cs typeface="Arial"/>
                <a:sym typeface="Arial"/>
              </a:defRPr>
            </a:pPr>
            <a:endParaRPr dirty="0"/>
          </a:p>
          <a:p>
            <a:pPr algn="just">
              <a:defRPr sz="2200" b="1" i="1">
                <a:latin typeface="Arial"/>
                <a:ea typeface="Arial"/>
                <a:cs typeface="Arial"/>
                <a:sym typeface="Arial"/>
              </a:defRPr>
            </a:pPr>
            <a:r>
              <a:rPr lang="ru-RU" dirty="0"/>
              <a:t>Трета реченица - алијас НУЛТА реченица</a:t>
            </a:r>
          </a:p>
          <a:p>
            <a:pPr algn="just">
              <a:defRPr sz="2200" b="1" i="1">
                <a:latin typeface="Arial"/>
                <a:ea typeface="Arial"/>
                <a:cs typeface="Arial"/>
                <a:sym typeface="Arial"/>
              </a:defRPr>
            </a:pPr>
            <a:endParaRPr dirty="0"/>
          </a:p>
          <a:p>
            <a:pPr algn="just">
              <a:defRPr sz="2200" i="1">
                <a:latin typeface="Arial"/>
                <a:ea typeface="Arial"/>
                <a:cs typeface="Arial"/>
                <a:sym typeface="Arial"/>
              </a:defRPr>
            </a:pPr>
            <a:r>
              <a:rPr lang="ru-RU" sz="2000" dirty="0"/>
              <a:t>Ако мислите дека имате време, можете да започнете со реченица со која ќе ја уловите публиката.</a:t>
            </a:r>
          </a:p>
          <a:p>
            <a:pPr algn="just">
              <a:defRPr sz="2200" i="1">
                <a:latin typeface="Arial"/>
                <a:ea typeface="Arial"/>
                <a:cs typeface="Arial"/>
                <a:sym typeface="Arial"/>
              </a:defRPr>
            </a:pPr>
            <a:r>
              <a:rPr lang="ru-RU" sz="2000" dirty="0"/>
              <a:t>Таквата реченица и обезбедува на вашата публика информации со кои може да се создаде ментална асоцијација</a:t>
            </a:r>
            <a:r>
              <a:rPr sz="2000" dirty="0"/>
              <a:t>. </a:t>
            </a:r>
          </a:p>
          <a:p>
            <a:pPr algn="just">
              <a:defRPr sz="2200" i="1">
                <a:latin typeface="Arial"/>
                <a:ea typeface="Arial"/>
                <a:cs typeface="Arial"/>
                <a:sym typeface="Arial"/>
              </a:defRPr>
            </a:pPr>
            <a:endParaRPr sz="2000" dirty="0"/>
          </a:p>
          <a:p>
            <a:pPr algn="ctr">
              <a:defRPr sz="2200" i="1">
                <a:solidFill>
                  <a:srgbClr val="FF2600"/>
                </a:solidFill>
                <a:latin typeface="Arial"/>
                <a:ea typeface="Arial"/>
                <a:cs typeface="Arial"/>
                <a:sym typeface="Arial"/>
              </a:defRPr>
            </a:pPr>
            <a:r>
              <a:rPr sz="2000" dirty="0"/>
              <a:t>!!! </a:t>
            </a:r>
            <a:r>
              <a:rPr lang="ru-RU" sz="2000" dirty="0"/>
              <a:t>слушателот мора да може веднаш да ја обработи вашата реченица, во спротивно таа/тој нема да ги слуша следните (и највредни) реченици</a:t>
            </a:r>
            <a:r>
              <a:rPr sz="2000" dirty="0"/>
              <a:t> !!!</a:t>
            </a:r>
          </a:p>
        </p:txBody>
      </p:sp>
      <p:sp>
        <p:nvSpPr>
          <p:cNvPr id="8" name="Unit 1: Pitch Your Start-up!">
            <a:extLst>
              <a:ext uri="{FF2B5EF4-FFF2-40B4-BE49-F238E27FC236}">
                <a16:creationId xmlns:a16="http://schemas.microsoft.com/office/drawing/2014/main" id="{A6F65FCD-B117-4597-A1D3-A7E811AC396A}"/>
              </a:ext>
            </a:extLst>
          </p:cNvPr>
          <p:cNvSpPr txBox="1"/>
          <p:nvPr/>
        </p:nvSpPr>
        <p:spPr>
          <a:xfrm>
            <a:off x="4530436" y="530225"/>
            <a:ext cx="7467599"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ctr"/>
            <a:r>
              <a:rPr lang="mk-MK" b="1" dirty="0"/>
              <a:t>Прва единица: Опишете го вашиот </a:t>
            </a:r>
            <a:r>
              <a:rPr lang="en-US" b="1" dirty="0"/>
              <a:t>start – up</a:t>
            </a:r>
            <a:r>
              <a:rPr dirty="0"/>
              <a:t>!</a:t>
            </a:r>
          </a:p>
        </p:txBody>
      </p:sp>
      <p:sp>
        <p:nvSpPr>
          <p:cNvPr id="9" name="1.1 How to Pitch?">
            <a:extLst>
              <a:ext uri="{FF2B5EF4-FFF2-40B4-BE49-F238E27FC236}">
                <a16:creationId xmlns:a16="http://schemas.microsoft.com/office/drawing/2014/main" id="{9EEEA649-1B5B-42C1-ADC6-9B5495A6EAF8}"/>
              </a:ext>
            </a:extLst>
          </p:cNvPr>
          <p:cNvSpPr txBox="1"/>
          <p:nvPr/>
        </p:nvSpPr>
        <p:spPr>
          <a:xfrm>
            <a:off x="6019846" y="1672182"/>
            <a:ext cx="446509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dirty="0"/>
              <a:t>1.1 </a:t>
            </a:r>
            <a:r>
              <a:rPr lang="mk-MK" b="1" dirty="0"/>
              <a:t>Како се опишува</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39"/>
                                        </p:tgtEl>
                                        <p:attrNameLst>
                                          <p:attrName>style.visibility</p:attrName>
                                        </p:attrNameLst>
                                      </p:cBhvr>
                                      <p:to>
                                        <p:strVal val="visible"/>
                                      </p:to>
                                    </p:set>
                                    <p:animEffect transition="in" filter="wipe(left)">
                                      <p:cBhvr>
                                        <p:cTn id="7" dur="500"/>
                                        <p:tgtEl>
                                          <p:spTgt spid="139"/>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advAuto="0"/>
      <p:bldP spid="8"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45"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46"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47" name="Two/three sentence Pitch - e…"/>
          <p:cNvSpPr txBox="1"/>
          <p:nvPr/>
        </p:nvSpPr>
        <p:spPr>
          <a:xfrm>
            <a:off x="2273765" y="2266122"/>
            <a:ext cx="7644470" cy="2922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en-US" dirty="0"/>
              <a:t>O</a:t>
            </a:r>
            <a:r>
              <a:rPr lang="mk-MK" dirty="0"/>
              <a:t>пис од</a:t>
            </a:r>
            <a:r>
              <a:rPr lang="en-US" dirty="0"/>
              <a:t> </a:t>
            </a:r>
            <a:r>
              <a:rPr lang="mk-MK" dirty="0"/>
              <a:t>две / три реченици </a:t>
            </a:r>
            <a:r>
              <a:rPr dirty="0"/>
              <a:t>- e</a:t>
            </a:r>
          </a:p>
          <a:p>
            <a:pPr>
              <a:defRPr sz="2300">
                <a:latin typeface="Arial"/>
                <a:ea typeface="Arial"/>
                <a:cs typeface="Arial"/>
                <a:sym typeface="Arial"/>
              </a:defRPr>
            </a:pPr>
            <a:endParaRPr dirty="0"/>
          </a:p>
          <a:p>
            <a:pPr algn="just">
              <a:defRPr sz="2300" b="1" i="1">
                <a:latin typeface="Arial"/>
                <a:ea typeface="Arial"/>
                <a:cs typeface="Arial"/>
                <a:sym typeface="Arial"/>
              </a:defRPr>
            </a:pPr>
            <a:r>
              <a:rPr lang="mk-MK" dirty="0" err="1"/>
              <a:t>Послден</a:t>
            </a:r>
            <a:r>
              <a:rPr lang="mk-MK" dirty="0"/>
              <a:t> совет</a:t>
            </a:r>
            <a:r>
              <a:rPr dirty="0"/>
              <a:t>: </a:t>
            </a:r>
          </a:p>
          <a:p>
            <a:pPr algn="just">
              <a:defRPr sz="2300" b="1" i="1">
                <a:latin typeface="Arial"/>
                <a:ea typeface="Arial"/>
                <a:cs typeface="Arial"/>
                <a:sym typeface="Arial"/>
              </a:defRPr>
            </a:pPr>
            <a:endParaRPr dirty="0"/>
          </a:p>
          <a:p>
            <a:pPr algn="ctr">
              <a:defRPr sz="2300" i="1">
                <a:latin typeface="Arial"/>
                <a:ea typeface="Arial"/>
                <a:cs typeface="Arial"/>
                <a:sym typeface="Arial"/>
              </a:defRPr>
            </a:pPr>
            <a:r>
              <a:rPr lang="mk-MK" dirty="0"/>
              <a:t>Вашиот опис од две/три реченици може да биде одличен вовед во вашиот </a:t>
            </a:r>
            <a:r>
              <a:rPr dirty="0"/>
              <a:t>Elevator </a:t>
            </a:r>
            <a:r>
              <a:rPr lang="mk-MK" dirty="0"/>
              <a:t>опис</a:t>
            </a:r>
            <a:r>
              <a:rPr dirty="0"/>
              <a:t>! </a:t>
            </a:r>
          </a:p>
        </p:txBody>
      </p:sp>
      <p:pic>
        <p:nvPicPr>
          <p:cNvPr id="149" name="images-3.jpeg" descr="images-3.jpeg"/>
          <p:cNvPicPr>
            <a:picLocks noChangeAspect="1"/>
          </p:cNvPicPr>
          <p:nvPr/>
        </p:nvPicPr>
        <p:blipFill>
          <a:blip r:embed="rId5"/>
          <a:stretch>
            <a:fillRect/>
          </a:stretch>
        </p:blipFill>
        <p:spPr>
          <a:xfrm>
            <a:off x="8417451" y="4520114"/>
            <a:ext cx="3075919" cy="1750271"/>
          </a:xfrm>
          <a:prstGeom prst="rect">
            <a:avLst/>
          </a:prstGeom>
          <a:ln w="12700">
            <a:miter lim="400000"/>
          </a:ln>
        </p:spPr>
      </p:pic>
      <p:sp>
        <p:nvSpPr>
          <p:cNvPr id="9" name="Unit 1: Pitch Your Start-up!">
            <a:extLst>
              <a:ext uri="{FF2B5EF4-FFF2-40B4-BE49-F238E27FC236}">
                <a16:creationId xmlns:a16="http://schemas.microsoft.com/office/drawing/2014/main" id="{CEAD5DA5-BE1D-4E90-A96C-EB45E642172F}"/>
              </a:ext>
            </a:extLst>
          </p:cNvPr>
          <p:cNvSpPr txBox="1"/>
          <p:nvPr/>
        </p:nvSpPr>
        <p:spPr>
          <a:xfrm>
            <a:off x="4530436" y="530225"/>
            <a:ext cx="7467599"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ctr"/>
            <a:r>
              <a:rPr lang="mk-MK" b="1" dirty="0"/>
              <a:t>Прва единица: Опишете го вашиот </a:t>
            </a:r>
            <a:r>
              <a:rPr lang="en-US" b="1" dirty="0"/>
              <a:t>start – up</a:t>
            </a:r>
            <a:r>
              <a:rPr dirty="0"/>
              <a:t>!</a:t>
            </a:r>
          </a:p>
        </p:txBody>
      </p:sp>
      <p:sp>
        <p:nvSpPr>
          <p:cNvPr id="10" name="1.1 How to Pitch?">
            <a:extLst>
              <a:ext uri="{FF2B5EF4-FFF2-40B4-BE49-F238E27FC236}">
                <a16:creationId xmlns:a16="http://schemas.microsoft.com/office/drawing/2014/main" id="{120964F9-1E75-40F2-B6B2-593A9F7FE049}"/>
              </a:ext>
            </a:extLst>
          </p:cNvPr>
          <p:cNvSpPr txBox="1"/>
          <p:nvPr/>
        </p:nvSpPr>
        <p:spPr>
          <a:xfrm>
            <a:off x="6019846" y="1672182"/>
            <a:ext cx="446509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dirty="0"/>
              <a:t>1.1 </a:t>
            </a:r>
            <a:r>
              <a:rPr lang="mk-MK" b="1" dirty="0"/>
              <a:t>Како се опишува</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46"/>
                                        </p:tgtEl>
                                        <p:attrNameLst>
                                          <p:attrName>style.visibility</p:attrName>
                                        </p:attrNameLst>
                                      </p:cBhvr>
                                      <p:to>
                                        <p:strVal val="visible"/>
                                      </p:to>
                                    </p:set>
                                    <p:animEffect transition="in" filter="wipe(left)">
                                      <p:cBhvr>
                                        <p:cTn id="7" dur="500"/>
                                        <p:tgtEl>
                                          <p:spTgt spid="146"/>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advAuto="0"/>
      <p:bldP spid="9"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53"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54"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55" name="High Concept Pitch (HCP): a definition…"/>
          <p:cNvSpPr txBox="1"/>
          <p:nvPr/>
        </p:nvSpPr>
        <p:spPr>
          <a:xfrm>
            <a:off x="2046757" y="2341879"/>
            <a:ext cx="9193213" cy="3658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ru-RU" dirty="0"/>
              <a:t>Високо ниво на концепт (HCP): дефиниција</a:t>
            </a:r>
            <a:endParaRPr dirty="0"/>
          </a:p>
          <a:p>
            <a:pPr>
              <a:defRPr sz="2200">
                <a:latin typeface="Arial"/>
                <a:ea typeface="Arial"/>
                <a:cs typeface="Arial"/>
                <a:sym typeface="Arial"/>
              </a:defRPr>
            </a:pPr>
            <a:endParaRPr dirty="0"/>
          </a:p>
          <a:p>
            <a:pPr>
              <a:defRPr sz="2200">
                <a:latin typeface="Arial"/>
                <a:ea typeface="Arial"/>
                <a:cs typeface="Arial"/>
                <a:sym typeface="Arial"/>
              </a:defRPr>
            </a:pPr>
            <a:r>
              <a:rPr lang="ru-RU" b="1" dirty="0"/>
              <a:t>HCP е совршена алатка за потрошувачите и обожавателите кои шират глас за вашата компанија.</a:t>
            </a:r>
          </a:p>
          <a:p>
            <a:pPr>
              <a:defRPr sz="2200">
                <a:latin typeface="Arial"/>
                <a:ea typeface="Arial"/>
                <a:cs typeface="Arial"/>
                <a:sym typeface="Arial"/>
              </a:defRPr>
            </a:pPr>
            <a:endParaRPr lang="ru-RU" b="1" dirty="0"/>
          </a:p>
          <a:p>
            <a:pPr>
              <a:defRPr sz="2200">
                <a:latin typeface="Arial"/>
                <a:ea typeface="Arial"/>
                <a:cs typeface="Arial"/>
                <a:sym typeface="Arial"/>
              </a:defRPr>
            </a:pPr>
            <a:r>
              <a:rPr lang="ru-RU" b="1" dirty="0"/>
              <a:t>Тоа е една реченица што ја дестилира визијата на вашата компанија: супер-кондензиран Elevator опис!</a:t>
            </a:r>
          </a:p>
          <a:p>
            <a:pPr>
              <a:defRPr sz="2200">
                <a:latin typeface="Arial"/>
                <a:ea typeface="Arial"/>
                <a:cs typeface="Arial"/>
                <a:sym typeface="Arial"/>
              </a:defRPr>
            </a:pPr>
            <a:endParaRPr lang="ru-RU" b="1" dirty="0"/>
          </a:p>
          <a:p>
            <a:pPr>
              <a:defRPr sz="2200">
                <a:latin typeface="Arial"/>
                <a:ea typeface="Arial"/>
                <a:cs typeface="Arial"/>
                <a:sym typeface="Arial"/>
              </a:defRPr>
            </a:pPr>
            <a:r>
              <a:rPr lang="ru-RU" b="1" dirty="0"/>
              <a:t>Дури и ако е пократок од трите, веројатно е најважниот од нив!</a:t>
            </a:r>
            <a:r>
              <a:rPr dirty="0"/>
              <a:t> </a:t>
            </a:r>
          </a:p>
        </p:txBody>
      </p:sp>
      <p:sp>
        <p:nvSpPr>
          <p:cNvPr id="8" name="Unit 1: Pitch Your Start-up!">
            <a:extLst>
              <a:ext uri="{FF2B5EF4-FFF2-40B4-BE49-F238E27FC236}">
                <a16:creationId xmlns:a16="http://schemas.microsoft.com/office/drawing/2014/main" id="{3F5E1CB0-8A1F-4CB3-B838-3BA4E575676F}"/>
              </a:ext>
            </a:extLst>
          </p:cNvPr>
          <p:cNvSpPr txBox="1"/>
          <p:nvPr/>
        </p:nvSpPr>
        <p:spPr>
          <a:xfrm>
            <a:off x="4530436" y="530225"/>
            <a:ext cx="7467599"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ctr"/>
            <a:r>
              <a:rPr lang="mk-MK" b="1" dirty="0"/>
              <a:t>Прва единица: Опишете го вашиот </a:t>
            </a:r>
            <a:r>
              <a:rPr lang="en-US" b="1" dirty="0"/>
              <a:t>start – up</a:t>
            </a:r>
            <a:r>
              <a:rPr dirty="0"/>
              <a:t>!</a:t>
            </a:r>
          </a:p>
        </p:txBody>
      </p:sp>
      <p:sp>
        <p:nvSpPr>
          <p:cNvPr id="9" name="1.1 How to Pitch?">
            <a:extLst>
              <a:ext uri="{FF2B5EF4-FFF2-40B4-BE49-F238E27FC236}">
                <a16:creationId xmlns:a16="http://schemas.microsoft.com/office/drawing/2014/main" id="{9B81E632-0C8A-4DB5-A630-79D37CED377D}"/>
              </a:ext>
            </a:extLst>
          </p:cNvPr>
          <p:cNvSpPr txBox="1"/>
          <p:nvPr/>
        </p:nvSpPr>
        <p:spPr>
          <a:xfrm>
            <a:off x="6019846" y="1672182"/>
            <a:ext cx="446509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dirty="0"/>
              <a:t>1.1 </a:t>
            </a:r>
            <a:r>
              <a:rPr lang="mk-MK" b="1" dirty="0"/>
              <a:t>Како се опишува</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54"/>
                                        </p:tgtEl>
                                        <p:attrNameLst>
                                          <p:attrName>style.visibility</p:attrName>
                                        </p:attrNameLst>
                                      </p:cBhvr>
                                      <p:to>
                                        <p:strVal val="visible"/>
                                      </p:to>
                                    </p:set>
                                    <p:animEffect transition="in" filter="wipe(left)">
                                      <p:cBhvr>
                                        <p:cTn id="7" dur="500"/>
                                        <p:tgtEl>
                                          <p:spTgt spid="154"/>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advAuto="0"/>
      <p:bldP spid="8"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60"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61"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62" name="High Concept Pitch:…"/>
          <p:cNvSpPr txBox="1"/>
          <p:nvPr/>
        </p:nvSpPr>
        <p:spPr>
          <a:xfrm>
            <a:off x="2046757" y="2686777"/>
            <a:ext cx="9193213" cy="2644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200" b="1">
                <a:latin typeface="Arial"/>
                <a:ea typeface="Arial"/>
                <a:cs typeface="Arial"/>
                <a:sym typeface="Arial"/>
              </a:defRPr>
            </a:pPr>
            <a:r>
              <a:rPr lang="ru-RU" dirty="0"/>
              <a:t>Високо ниво на концепт </a:t>
            </a:r>
            <a:r>
              <a:rPr dirty="0"/>
              <a:t>:</a:t>
            </a:r>
          </a:p>
          <a:p>
            <a:pPr>
              <a:defRPr sz="2000">
                <a:latin typeface="Arial"/>
                <a:ea typeface="Arial"/>
                <a:cs typeface="Arial"/>
                <a:sym typeface="Arial"/>
              </a:defRPr>
            </a:pPr>
            <a:endParaRPr dirty="0"/>
          </a:p>
          <a:p>
            <a:pPr marL="200526" indent="-200526">
              <a:buSzPct val="100000"/>
              <a:buChar char="•"/>
              <a:defRPr sz="2200">
                <a:latin typeface="Arial"/>
                <a:ea typeface="Arial"/>
                <a:cs typeface="Arial"/>
                <a:sym typeface="Arial"/>
              </a:defRPr>
            </a:pPr>
            <a:r>
              <a:rPr lang="ru-RU" dirty="0"/>
              <a:t>им овозможува на потрошувачите, инвеститорите и медиумите веднаш да разберат што прави вашата компанија</a:t>
            </a:r>
          </a:p>
          <a:p>
            <a:pPr marL="200526" indent="-200526">
              <a:buSzPct val="100000"/>
              <a:buChar char="•"/>
              <a:defRPr sz="2200">
                <a:latin typeface="Arial"/>
                <a:ea typeface="Arial"/>
                <a:cs typeface="Arial"/>
                <a:sym typeface="Arial"/>
              </a:defRPr>
            </a:pPr>
            <a:r>
              <a:rPr lang="ru-RU" dirty="0"/>
              <a:t>инвеститорите го користат теренот кога ќе им кажат на своите партнери за вас</a:t>
            </a:r>
          </a:p>
          <a:p>
            <a:pPr marL="200526" indent="-200526">
              <a:buSzPct val="100000"/>
              <a:buChar char="•"/>
              <a:defRPr sz="2200">
                <a:latin typeface="Arial"/>
                <a:ea typeface="Arial"/>
                <a:cs typeface="Arial"/>
                <a:sym typeface="Arial"/>
              </a:defRPr>
            </a:pPr>
            <a:r>
              <a:rPr lang="ru-RU" dirty="0"/>
              <a:t>медиумите го користи “заголицувањето“ кога ја покриваат вашата компанија</a:t>
            </a:r>
          </a:p>
          <a:p>
            <a:pPr marL="200526" indent="-200526">
              <a:buSzPct val="100000"/>
              <a:buChar char="•"/>
              <a:defRPr sz="2200">
                <a:latin typeface="Arial"/>
                <a:ea typeface="Arial"/>
                <a:cs typeface="Arial"/>
                <a:sym typeface="Arial"/>
              </a:defRPr>
            </a:pPr>
            <a:r>
              <a:rPr lang="ru-RU" dirty="0"/>
              <a:t>нуди доказ на потенцијалните инвеститори дека вашиот бизнис модел има смисла</a:t>
            </a:r>
            <a:endParaRPr dirty="0"/>
          </a:p>
        </p:txBody>
      </p:sp>
      <p:sp>
        <p:nvSpPr>
          <p:cNvPr id="163" name="1.2 Why HCP Is so Critical?"/>
          <p:cNvSpPr txBox="1"/>
          <p:nvPr/>
        </p:nvSpPr>
        <p:spPr>
          <a:xfrm>
            <a:off x="5147187" y="1718521"/>
            <a:ext cx="6092783" cy="760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r">
              <a:defRPr sz="3200">
                <a:latin typeface="Arial Rounded MT Bold"/>
                <a:ea typeface="Arial Rounded MT Bold"/>
                <a:cs typeface="Arial Rounded MT Bold"/>
                <a:sym typeface="Arial Rounded MT Bold"/>
              </a:defRPr>
            </a:lvl1pPr>
          </a:lstStyle>
          <a:p>
            <a:r>
              <a:rPr dirty="0"/>
              <a:t>1.2 </a:t>
            </a:r>
            <a:r>
              <a:rPr lang="ru-RU" dirty="0"/>
              <a:t>Зошто </a:t>
            </a:r>
            <a:r>
              <a:rPr lang="en-US" dirty="0"/>
              <a:t>HCP</a:t>
            </a:r>
            <a:r>
              <a:rPr lang="ru-RU" dirty="0"/>
              <a:t> е толку значаен</a:t>
            </a:r>
            <a:r>
              <a:rPr dirty="0"/>
              <a:t>?</a:t>
            </a:r>
          </a:p>
        </p:txBody>
      </p:sp>
      <p:sp>
        <p:nvSpPr>
          <p:cNvPr id="8" name="Unit 1: Pitch Your Start-up!">
            <a:extLst>
              <a:ext uri="{FF2B5EF4-FFF2-40B4-BE49-F238E27FC236}">
                <a16:creationId xmlns:a16="http://schemas.microsoft.com/office/drawing/2014/main" id="{1B92D5E1-531D-4A56-8506-15B7C470CDB9}"/>
              </a:ext>
            </a:extLst>
          </p:cNvPr>
          <p:cNvSpPr txBox="1"/>
          <p:nvPr/>
        </p:nvSpPr>
        <p:spPr>
          <a:xfrm>
            <a:off x="4530436" y="530225"/>
            <a:ext cx="7467599"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ctr"/>
            <a:r>
              <a:rPr lang="mk-MK" b="1" dirty="0"/>
              <a:t>Прва единица: Опишете го вашиот </a:t>
            </a:r>
            <a:r>
              <a:rPr lang="en-US" b="1" dirty="0"/>
              <a:t>start – up</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61"/>
                                        </p:tgtEl>
                                        <p:attrNameLst>
                                          <p:attrName>style.visibility</p:attrName>
                                        </p:attrNameLst>
                                      </p:cBhvr>
                                      <p:to>
                                        <p:strVal val="visible"/>
                                      </p:to>
                                    </p:set>
                                    <p:animEffect transition="in" filter="wipe(left)">
                                      <p:cBhvr>
                                        <p:cTn id="7" dur="500"/>
                                        <p:tgtEl>
                                          <p:spTgt spid="161"/>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advAuto="0"/>
      <p:bldP spid="8"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67"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68"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69" name="The HCP must be able to concentrate in just one short sentence…"/>
          <p:cNvSpPr txBox="1"/>
          <p:nvPr/>
        </p:nvSpPr>
        <p:spPr>
          <a:xfrm>
            <a:off x="1962053" y="2541855"/>
            <a:ext cx="8267894" cy="2641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200">
                <a:latin typeface="Arial"/>
                <a:ea typeface="Arial"/>
                <a:cs typeface="Arial"/>
                <a:sym typeface="Arial"/>
              </a:defRPr>
            </a:pPr>
            <a:r>
              <a:rPr lang="ru-RU" dirty="0"/>
              <a:t>HCP мора да може да се концентрира само во една кратка реченица</a:t>
            </a:r>
            <a:r>
              <a:rPr dirty="0"/>
              <a:t> </a:t>
            </a:r>
          </a:p>
          <a:p>
            <a:pPr marL="248151" indent="-248151">
              <a:buSzPct val="100000"/>
              <a:buChar char="-"/>
              <a:defRPr sz="2200">
                <a:latin typeface="Arial"/>
                <a:ea typeface="Arial"/>
                <a:cs typeface="Arial"/>
                <a:sym typeface="Arial"/>
              </a:defRPr>
            </a:pPr>
            <a:r>
              <a:rPr lang="mk-MK" dirty="0"/>
              <a:t>проблемот, и</a:t>
            </a:r>
            <a:r>
              <a:rPr dirty="0"/>
              <a:t> </a:t>
            </a:r>
          </a:p>
          <a:p>
            <a:pPr marL="248151" indent="-248151">
              <a:buSzPct val="100000"/>
              <a:buChar char="-"/>
              <a:defRPr sz="2200">
                <a:latin typeface="Arial"/>
                <a:ea typeface="Arial"/>
                <a:cs typeface="Arial"/>
                <a:sym typeface="Arial"/>
              </a:defRPr>
            </a:pPr>
            <a:r>
              <a:rPr lang="mk-MK" dirty="0"/>
              <a:t>решението</a:t>
            </a:r>
            <a:r>
              <a:rPr dirty="0"/>
              <a:t> </a:t>
            </a:r>
          </a:p>
          <a:p>
            <a:pPr>
              <a:defRPr sz="2200">
                <a:latin typeface="Arial"/>
                <a:ea typeface="Arial"/>
                <a:cs typeface="Arial"/>
                <a:sym typeface="Arial"/>
              </a:defRPr>
            </a:pPr>
            <a:r>
              <a:rPr lang="mk-MK" dirty="0"/>
              <a:t>што го предлагате</a:t>
            </a:r>
            <a:r>
              <a:rPr dirty="0"/>
              <a:t>. </a:t>
            </a:r>
          </a:p>
          <a:p>
            <a:pPr>
              <a:defRPr sz="2200">
                <a:latin typeface="Arial"/>
                <a:ea typeface="Arial"/>
                <a:cs typeface="Arial"/>
                <a:sym typeface="Arial"/>
              </a:defRPr>
            </a:pPr>
            <a:endParaRPr dirty="0"/>
          </a:p>
          <a:p>
            <a:pPr algn="ctr">
              <a:defRPr sz="2200" b="1">
                <a:solidFill>
                  <a:srgbClr val="FF2600"/>
                </a:solidFill>
                <a:latin typeface="Arial"/>
                <a:ea typeface="Arial"/>
                <a:cs typeface="Arial"/>
                <a:sym typeface="Arial"/>
              </a:defRPr>
            </a:pPr>
            <a:r>
              <a:rPr dirty="0"/>
              <a:t>!!!</a:t>
            </a:r>
            <a:r>
              <a:rPr lang="ru-RU" dirty="0"/>
              <a:t> Ако го пронајдете вистинскиот HCP,</a:t>
            </a:r>
          </a:p>
          <a:p>
            <a:pPr algn="ctr">
              <a:defRPr sz="2200" b="1">
                <a:solidFill>
                  <a:srgbClr val="FF2600"/>
                </a:solidFill>
                <a:latin typeface="Arial"/>
                <a:ea typeface="Arial"/>
                <a:cs typeface="Arial"/>
                <a:sym typeface="Arial"/>
              </a:defRPr>
            </a:pPr>
            <a:r>
              <a:rPr lang="ru-RU" dirty="0"/>
              <a:t>ги зголемувате вашите шанси за успех</a:t>
            </a:r>
            <a:r>
              <a:rPr dirty="0"/>
              <a:t>!!!</a:t>
            </a:r>
          </a:p>
        </p:txBody>
      </p:sp>
      <p:sp>
        <p:nvSpPr>
          <p:cNvPr id="170" name="1.3 How to Build an Effective HCP"/>
          <p:cNvSpPr txBox="1"/>
          <p:nvPr/>
        </p:nvSpPr>
        <p:spPr>
          <a:xfrm>
            <a:off x="4195762" y="1644782"/>
            <a:ext cx="704420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r>
              <a:rPr dirty="0"/>
              <a:t>1.3 </a:t>
            </a:r>
            <a:r>
              <a:rPr lang="mk-MK" dirty="0"/>
              <a:t>Како да изградите ефикасен </a:t>
            </a:r>
            <a:r>
              <a:rPr dirty="0"/>
              <a:t>HCP</a:t>
            </a:r>
          </a:p>
        </p:txBody>
      </p:sp>
      <p:pic>
        <p:nvPicPr>
          <p:cNvPr id="171" name="1000131-200.png" descr="1000131-200.png"/>
          <p:cNvPicPr>
            <a:picLocks noChangeAspect="1"/>
          </p:cNvPicPr>
          <p:nvPr/>
        </p:nvPicPr>
        <p:blipFill>
          <a:blip r:embed="rId5"/>
          <a:stretch>
            <a:fillRect/>
          </a:stretch>
        </p:blipFill>
        <p:spPr>
          <a:xfrm>
            <a:off x="8726641" y="3429000"/>
            <a:ext cx="2540001" cy="2540001"/>
          </a:xfrm>
          <a:prstGeom prst="rect">
            <a:avLst/>
          </a:prstGeom>
          <a:ln w="12700">
            <a:miter lim="400000"/>
          </a:ln>
        </p:spPr>
      </p:pic>
      <p:sp>
        <p:nvSpPr>
          <p:cNvPr id="9" name="Unit 1: Pitch Your Start-up!">
            <a:extLst>
              <a:ext uri="{FF2B5EF4-FFF2-40B4-BE49-F238E27FC236}">
                <a16:creationId xmlns:a16="http://schemas.microsoft.com/office/drawing/2014/main" id="{16B219AD-CE3B-4315-989C-C4344C8EA89E}"/>
              </a:ext>
            </a:extLst>
          </p:cNvPr>
          <p:cNvSpPr txBox="1"/>
          <p:nvPr/>
        </p:nvSpPr>
        <p:spPr>
          <a:xfrm>
            <a:off x="4530436" y="530225"/>
            <a:ext cx="7467599"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ctr"/>
            <a:r>
              <a:rPr lang="mk-MK" b="1" dirty="0"/>
              <a:t>Прва единица: Опишете го вашиот </a:t>
            </a:r>
            <a:r>
              <a:rPr lang="en-US" b="1" dirty="0"/>
              <a:t>start – up</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advAuto="0"/>
      <p:bldP spid="9"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75"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76"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77" name="The HCP should be brief a sentence or two, no more!…"/>
          <p:cNvSpPr txBox="1"/>
          <p:nvPr/>
        </p:nvSpPr>
        <p:spPr>
          <a:xfrm>
            <a:off x="2244725" y="2043519"/>
            <a:ext cx="9193213" cy="3841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334210" indent="-334210">
              <a:buSzPct val="100000"/>
              <a:buAutoNum type="alphaLcPeriod"/>
              <a:defRPr sz="2200" b="1">
                <a:latin typeface="Arial"/>
                <a:ea typeface="Arial"/>
                <a:cs typeface="Arial"/>
                <a:sym typeface="Arial"/>
              </a:defRPr>
            </a:pPr>
            <a:r>
              <a:rPr lang="ru-RU" sz="2000" dirty="0"/>
              <a:t>HCP треба да биде краток</a:t>
            </a:r>
            <a:br>
              <a:rPr sz="2000" dirty="0"/>
            </a:br>
            <a:r>
              <a:rPr lang="mk-MK" sz="2000" b="0" i="1" dirty="0"/>
              <a:t>реченица или две, не повеќе</a:t>
            </a:r>
            <a:r>
              <a:rPr sz="2000" b="0" i="1" dirty="0"/>
              <a:t>!</a:t>
            </a:r>
            <a:br>
              <a:rPr sz="2000" b="0" i="1" dirty="0"/>
            </a:br>
            <a:r>
              <a:rPr sz="2000" b="0" dirty="0"/>
              <a:t> </a:t>
            </a:r>
          </a:p>
          <a:p>
            <a:pPr marL="334210" indent="-334210">
              <a:buSzPct val="100000"/>
              <a:buAutoNum type="alphaLcPeriod"/>
              <a:defRPr sz="2200" b="1">
                <a:latin typeface="Arial"/>
                <a:ea typeface="Arial"/>
                <a:cs typeface="Arial"/>
                <a:sym typeface="Arial"/>
              </a:defRPr>
            </a:pPr>
            <a:r>
              <a:rPr lang="ru-RU" sz="2000" dirty="0"/>
              <a:t>HCP треба да биде оригинален и генијален</a:t>
            </a:r>
            <a:br>
              <a:rPr sz="2000" dirty="0"/>
            </a:br>
            <a:r>
              <a:rPr lang="ru-RU" sz="2000" i="1" dirty="0"/>
              <a:t>кога луѓето го слушаат, мора да помислат: „Зошто претходно не размислував за тоа?“</a:t>
            </a:r>
            <a:br>
              <a:rPr sz="2000" b="0" dirty="0"/>
            </a:br>
            <a:endParaRPr sz="2000" b="0" dirty="0"/>
          </a:p>
          <a:p>
            <a:pPr marL="334210" indent="-334210">
              <a:buSzPct val="100000"/>
              <a:buAutoNum type="alphaLcPeriod"/>
              <a:defRPr sz="2200" b="1">
                <a:latin typeface="Arial"/>
                <a:ea typeface="Arial"/>
                <a:cs typeface="Arial"/>
                <a:sym typeface="Arial"/>
              </a:defRPr>
            </a:pPr>
            <a:r>
              <a:rPr lang="ru-RU" sz="2000" dirty="0"/>
              <a:t>HCP мора да се фокусира на проблемот што ќе го решите</a:t>
            </a:r>
            <a:br>
              <a:rPr sz="2000" dirty="0"/>
            </a:br>
            <a:r>
              <a:rPr lang="ru-RU" sz="2000" i="1" dirty="0"/>
              <a:t>користете аналогија, спротивставување, комбинација со слични проблеми &amp; решенија</a:t>
            </a:r>
          </a:p>
          <a:p>
            <a:pPr marL="334210" indent="-334210">
              <a:buSzPct val="100000"/>
              <a:buAutoNum type="alphaLcPeriod"/>
              <a:defRPr sz="2200" b="1">
                <a:latin typeface="Arial"/>
                <a:ea typeface="Arial"/>
                <a:cs typeface="Arial"/>
                <a:sym typeface="Arial"/>
              </a:defRPr>
            </a:pPr>
            <a:endParaRPr sz="2000" dirty="0"/>
          </a:p>
          <a:p>
            <a:pPr marL="334210" indent="-334210">
              <a:buSzPct val="100000"/>
              <a:buAutoNum type="alphaLcPeriod"/>
              <a:defRPr sz="2200" b="1">
                <a:latin typeface="Arial"/>
                <a:ea typeface="Arial"/>
                <a:cs typeface="Arial"/>
                <a:sym typeface="Arial"/>
              </a:defRPr>
            </a:pPr>
            <a:r>
              <a:rPr lang="ru-RU" sz="2000" dirty="0"/>
              <a:t>Луѓето треба да разберат како ќе го решите</a:t>
            </a:r>
            <a:br>
              <a:rPr sz="2000" dirty="0"/>
            </a:br>
            <a:r>
              <a:rPr lang="ru-RU" sz="2000" i="1" dirty="0"/>
              <a:t>поврзете ја вашата идеја со бизнисот и формулите со кои луѓето се запознати</a:t>
            </a:r>
            <a:endParaRPr sz="2000" b="0" i="1" dirty="0"/>
          </a:p>
        </p:txBody>
      </p:sp>
      <p:sp>
        <p:nvSpPr>
          <p:cNvPr id="178" name="1.3 How to Build an Effective HCP"/>
          <p:cNvSpPr txBox="1"/>
          <p:nvPr/>
        </p:nvSpPr>
        <p:spPr>
          <a:xfrm>
            <a:off x="4195762" y="1497298"/>
            <a:ext cx="704420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r>
              <a:rPr dirty="0"/>
              <a:t>1.3 </a:t>
            </a:r>
            <a:r>
              <a:rPr lang="mk-MK" dirty="0"/>
              <a:t>Како да изградите ефикасен </a:t>
            </a:r>
            <a:r>
              <a:rPr dirty="0"/>
              <a:t>HCP</a:t>
            </a:r>
          </a:p>
        </p:txBody>
      </p:sp>
      <p:sp>
        <p:nvSpPr>
          <p:cNvPr id="8" name="Unit 1: Pitch Your Start-up!">
            <a:extLst>
              <a:ext uri="{FF2B5EF4-FFF2-40B4-BE49-F238E27FC236}">
                <a16:creationId xmlns:a16="http://schemas.microsoft.com/office/drawing/2014/main" id="{2A42315A-CB0A-46EE-B9D2-DCB1739EC3A6}"/>
              </a:ext>
            </a:extLst>
          </p:cNvPr>
          <p:cNvSpPr txBox="1"/>
          <p:nvPr/>
        </p:nvSpPr>
        <p:spPr>
          <a:xfrm>
            <a:off x="4530436" y="530225"/>
            <a:ext cx="7467599"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ctr"/>
            <a:r>
              <a:rPr lang="mk-MK" b="1" dirty="0"/>
              <a:t>Прва единица: Опишете го вашиот </a:t>
            </a:r>
            <a:r>
              <a:rPr lang="en-US" b="1" dirty="0"/>
              <a:t>start – up</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76"/>
                                        </p:tgtEl>
                                        <p:attrNameLst>
                                          <p:attrName>style.visibility</p:attrName>
                                        </p:attrNameLst>
                                      </p:cBhvr>
                                      <p:to>
                                        <p:strVal val="visible"/>
                                      </p:to>
                                    </p:set>
                                    <p:animEffect transition="in" filter="wipe(left)">
                                      <p:cBhvr>
                                        <p:cTn id="7" dur="500"/>
                                        <p:tgtEl>
                                          <p:spTgt spid="176"/>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advAuto="0"/>
      <p:bldP spid="8"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82"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83"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84" name="Role-play!  put yourself in the shoes of your demanding customer or busy investor…"/>
          <p:cNvSpPr txBox="1"/>
          <p:nvPr/>
        </p:nvSpPr>
        <p:spPr>
          <a:xfrm>
            <a:off x="2046757" y="2451267"/>
            <a:ext cx="9193213" cy="3166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334210" indent="-334210">
              <a:buSzPct val="100000"/>
              <a:buAutoNum type="alphaLcPeriod" startAt="5"/>
              <a:defRPr sz="2200" b="1">
                <a:latin typeface="Arial"/>
                <a:ea typeface="Arial"/>
                <a:cs typeface="Arial"/>
                <a:sym typeface="Arial"/>
              </a:defRPr>
            </a:pPr>
            <a:r>
              <a:rPr lang="mk-MK" sz="2000" dirty="0"/>
              <a:t>Играње на улога</a:t>
            </a:r>
            <a:r>
              <a:rPr sz="2000" dirty="0"/>
              <a:t>! </a:t>
            </a:r>
            <a:br>
              <a:rPr sz="2000" b="0" dirty="0"/>
            </a:br>
            <a:r>
              <a:rPr lang="ru-RU" sz="2000" i="1" dirty="0"/>
              <a:t>ставете се во местото на вашите захтевни клиенти или зафатен инвеститор</a:t>
            </a:r>
            <a:br>
              <a:rPr sz="2000" b="0" i="1" dirty="0"/>
            </a:br>
            <a:endParaRPr sz="2000" b="0" dirty="0"/>
          </a:p>
          <a:p>
            <a:pPr marL="334210" indent="-334210">
              <a:buSzPct val="100000"/>
              <a:buAutoNum type="alphaLcPeriod" startAt="5"/>
              <a:defRPr sz="2200" b="1">
                <a:latin typeface="Arial"/>
                <a:ea typeface="Arial"/>
                <a:cs typeface="Arial"/>
                <a:sym typeface="Arial"/>
              </a:defRPr>
            </a:pPr>
            <a:r>
              <a:rPr sz="2000" dirty="0"/>
              <a:t>Crowdsource</a:t>
            </a:r>
            <a:br>
              <a:rPr sz="2000" dirty="0"/>
            </a:br>
            <a:r>
              <a:rPr lang="mk-MK" sz="2000" i="1" dirty="0"/>
              <a:t>п</a:t>
            </a:r>
            <a:r>
              <a:rPr lang="ru-RU" sz="2000" i="1" dirty="0"/>
              <a:t>робајте се на терен, прашувајќи го вашиот пријател и семејство</a:t>
            </a:r>
            <a:br>
              <a:rPr sz="2000" b="0" i="1" dirty="0"/>
            </a:br>
            <a:endParaRPr sz="2000" b="0" dirty="0"/>
          </a:p>
          <a:p>
            <a:pPr marL="334210" indent="-334210">
              <a:buSzPct val="100000"/>
              <a:buAutoNum type="alphaLcPeriod" startAt="5"/>
              <a:defRPr sz="2200" b="1">
                <a:latin typeface="Arial"/>
                <a:ea typeface="Arial"/>
                <a:cs typeface="Arial"/>
                <a:sym typeface="Arial"/>
              </a:defRPr>
            </a:pPr>
            <a:r>
              <a:rPr lang="mk-MK" sz="2000" dirty="0"/>
              <a:t>Продолжете</a:t>
            </a:r>
            <a:r>
              <a:rPr sz="2000" dirty="0"/>
              <a:t>…</a:t>
            </a:r>
            <a:br>
              <a:rPr sz="2000" dirty="0"/>
            </a:br>
            <a:r>
              <a:rPr lang="ru-RU" sz="2000" i="1" dirty="0"/>
              <a:t>Вашата прва идеја не може да биде вашата најдобра идеја. Продолжете со идеи додека не ви текне нешто и не помислите: „Зошто не порано?“</a:t>
            </a:r>
            <a:r>
              <a:rPr sz="2000" b="0" dirty="0"/>
              <a:t> </a:t>
            </a:r>
          </a:p>
        </p:txBody>
      </p:sp>
      <p:sp>
        <p:nvSpPr>
          <p:cNvPr id="185" name="1.3 How to Build an Effective HCP"/>
          <p:cNvSpPr txBox="1"/>
          <p:nvPr/>
        </p:nvSpPr>
        <p:spPr>
          <a:xfrm>
            <a:off x="4195762" y="1564787"/>
            <a:ext cx="704420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r>
              <a:rPr dirty="0"/>
              <a:t>1.3 </a:t>
            </a:r>
            <a:r>
              <a:rPr lang="mk-MK" dirty="0"/>
              <a:t>Како да изградите ефикасен </a:t>
            </a:r>
            <a:r>
              <a:rPr dirty="0"/>
              <a:t>HCP</a:t>
            </a:r>
          </a:p>
        </p:txBody>
      </p:sp>
      <p:sp>
        <p:nvSpPr>
          <p:cNvPr id="8" name="Unit 1: Pitch Your Start-up!">
            <a:extLst>
              <a:ext uri="{FF2B5EF4-FFF2-40B4-BE49-F238E27FC236}">
                <a16:creationId xmlns:a16="http://schemas.microsoft.com/office/drawing/2014/main" id="{9C77A03F-9BB8-4B1C-BBFE-0BA3405809C4}"/>
              </a:ext>
            </a:extLst>
          </p:cNvPr>
          <p:cNvSpPr txBox="1"/>
          <p:nvPr/>
        </p:nvSpPr>
        <p:spPr>
          <a:xfrm>
            <a:off x="4530436" y="530225"/>
            <a:ext cx="7467599"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ctr"/>
            <a:r>
              <a:rPr lang="mk-MK" b="1" dirty="0"/>
              <a:t>Прва единица: Опишете го вашиот </a:t>
            </a:r>
            <a:r>
              <a:rPr lang="en-US" b="1" dirty="0"/>
              <a:t>start – up</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83"/>
                                        </p:tgtEl>
                                        <p:attrNameLst>
                                          <p:attrName>style.visibility</p:attrName>
                                        </p:attrNameLst>
                                      </p:cBhvr>
                                      <p:to>
                                        <p:strVal val="visible"/>
                                      </p:to>
                                    </p:set>
                                    <p:animEffect transition="in" filter="wipe(left)">
                                      <p:cBhvr>
                                        <p:cTn id="7" dur="500"/>
                                        <p:tgtEl>
                                          <p:spTgt spid="183"/>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advAuto="0"/>
      <p:bldP spid="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mk-MK" dirty="0"/>
              <a:t>Дел</a:t>
            </a:r>
            <a:r>
              <a:rPr dirty="0"/>
              <a:t> 2: </a:t>
            </a:r>
            <a:r>
              <a:rPr lang="en-US" dirty="0"/>
              <a:t>Javelin</a:t>
            </a:r>
            <a:r>
              <a:rPr dirty="0"/>
              <a:t> </a:t>
            </a:r>
            <a:r>
              <a:rPr lang="mk-MK" dirty="0"/>
              <a:t>табела</a:t>
            </a:r>
            <a:endParaRPr dirty="0"/>
          </a:p>
        </p:txBody>
      </p:sp>
      <p:pic>
        <p:nvPicPr>
          <p:cNvPr id="188"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89"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90"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91" name="The Javelin Board is a visual board that helps you testing your plans and turn your ideas into experiments by:…"/>
          <p:cNvSpPr txBox="1"/>
          <p:nvPr/>
        </p:nvSpPr>
        <p:spPr>
          <a:xfrm>
            <a:off x="2244724" y="2264726"/>
            <a:ext cx="9021918" cy="4093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600">
                <a:latin typeface="Arial"/>
                <a:ea typeface="Arial"/>
                <a:cs typeface="Arial"/>
                <a:sym typeface="Arial"/>
              </a:defRPr>
            </a:pPr>
            <a:r>
              <a:rPr lang="en-US" dirty="0"/>
              <a:t>Javelin</a:t>
            </a:r>
            <a:r>
              <a:rPr lang="mk-MK" dirty="0"/>
              <a:t> табелата</a:t>
            </a:r>
            <a:r>
              <a:rPr lang="ru-RU" dirty="0"/>
              <a:t> е визуелна табела која ви помага да ги претворите вашите идеи во експерименти преку</a:t>
            </a:r>
            <a:r>
              <a:rPr dirty="0"/>
              <a:t>:</a:t>
            </a:r>
          </a:p>
          <a:p>
            <a:pPr algn="just">
              <a:defRPr sz="2600">
                <a:latin typeface="Arial"/>
                <a:ea typeface="Arial"/>
                <a:cs typeface="Arial"/>
                <a:sym typeface="Arial"/>
              </a:defRPr>
            </a:pPr>
            <a:endParaRPr dirty="0"/>
          </a:p>
          <a:p>
            <a:pPr marL="304549" indent="-304549" algn="just">
              <a:buSzPct val="100000"/>
              <a:buChar char="-"/>
              <a:defRPr sz="2600">
                <a:latin typeface="Arial"/>
                <a:ea typeface="Arial"/>
                <a:cs typeface="Arial"/>
                <a:sym typeface="Arial"/>
              </a:defRPr>
            </a:pPr>
            <a:r>
              <a:rPr lang="ru-RU" dirty="0"/>
              <a:t>Дефинирање на хипотези: клиент, проблем и решение</a:t>
            </a:r>
            <a:r>
              <a:rPr dirty="0"/>
              <a:t>; </a:t>
            </a:r>
          </a:p>
          <a:p>
            <a:pPr marL="304549" indent="-304549" algn="just">
              <a:buSzPct val="100000"/>
              <a:buChar char="-"/>
              <a:defRPr sz="2600">
                <a:latin typeface="Arial"/>
                <a:ea typeface="Arial"/>
                <a:cs typeface="Arial"/>
                <a:sym typeface="Arial"/>
              </a:defRPr>
            </a:pPr>
            <a:r>
              <a:rPr lang="ru-RU" dirty="0"/>
              <a:t>Идентификување на најризичните претпоставки за тестирање</a:t>
            </a:r>
            <a:r>
              <a:rPr dirty="0"/>
              <a:t>; </a:t>
            </a:r>
          </a:p>
          <a:p>
            <a:pPr marL="304549" indent="-304549" algn="just">
              <a:buSzPct val="100000"/>
              <a:buChar char="-"/>
              <a:defRPr sz="2600">
                <a:latin typeface="Arial"/>
                <a:ea typeface="Arial"/>
                <a:cs typeface="Arial"/>
                <a:sym typeface="Arial"/>
              </a:defRPr>
            </a:pPr>
            <a:r>
              <a:rPr lang="ru-RU" dirty="0"/>
              <a:t>Дефинирање на методите на експериментирање и критериумите за успех</a:t>
            </a:r>
            <a:r>
              <a:rPr dirty="0"/>
              <a:t>;</a:t>
            </a:r>
          </a:p>
          <a:p>
            <a:pPr marL="304549" indent="-304549" algn="just">
              <a:buSzPct val="100000"/>
              <a:buChar char="-"/>
              <a:defRPr sz="2600">
                <a:latin typeface="Arial"/>
                <a:ea typeface="Arial"/>
                <a:cs typeface="Arial"/>
                <a:sym typeface="Arial"/>
              </a:defRPr>
            </a:pPr>
            <a:r>
              <a:rPr lang="mk-MK" dirty="0"/>
              <a:t>Собирање на податоци</a:t>
            </a:r>
            <a:r>
              <a:rPr dirty="0"/>
              <a:t>; </a:t>
            </a:r>
          </a:p>
          <a:p>
            <a:pPr marL="304549" indent="-304549" algn="just">
              <a:buSzPct val="100000"/>
              <a:buChar char="-"/>
              <a:defRPr sz="2600">
                <a:latin typeface="Arial"/>
                <a:ea typeface="Arial"/>
                <a:cs typeface="Arial"/>
                <a:sym typeface="Arial"/>
              </a:defRPr>
            </a:pPr>
            <a:r>
              <a:rPr lang="mk-MK" dirty="0"/>
              <a:t>Анализа на резултати и учење</a:t>
            </a:r>
            <a:r>
              <a:rPr dirty="0"/>
              <a:t>.</a:t>
            </a:r>
          </a:p>
        </p:txBody>
      </p:sp>
      <p:sp>
        <p:nvSpPr>
          <p:cNvPr id="192" name="2.1 Purpose and Functioning"/>
          <p:cNvSpPr txBox="1"/>
          <p:nvPr/>
        </p:nvSpPr>
        <p:spPr>
          <a:xfrm>
            <a:off x="5001491" y="1213485"/>
            <a:ext cx="6265151"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dirty="0"/>
              <a:t>2.1</a:t>
            </a:r>
            <a:r>
              <a:rPr lang="mk-MK" dirty="0"/>
              <a:t>2.1.Цел и функционирање </a:t>
            </a: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90"/>
                                        </p:tgtEl>
                                        <p:attrNameLst>
                                          <p:attrName>style.visibility</p:attrName>
                                        </p:attrNameLst>
                                      </p:cBhvr>
                                      <p:to>
                                        <p:strVal val="visible"/>
                                      </p:to>
                                    </p:set>
                                    <p:animEffect transition="in" filter="wipe(left)">
                                      <p:cBhvr>
                                        <p:cTn id="7" dur="500"/>
                                        <p:tgtEl>
                                          <p:spTgt spid="190"/>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187"/>
                                        </p:tgtEl>
                                        <p:attrNameLst>
                                          <p:attrName>style.visibility</p:attrName>
                                        </p:attrNameLst>
                                      </p:cBhvr>
                                      <p:to>
                                        <p:strVal val="visible"/>
                                      </p:to>
                                    </p:set>
                                    <p:anim calcmode="lin" valueType="num">
                                      <p:cBhvr>
                                        <p:cTn id="11" dur="1000" fill="hold"/>
                                        <p:tgtEl>
                                          <p:spTgt spid="187"/>
                                        </p:tgtEl>
                                        <p:attrNameLst>
                                          <p:attrName>ppt_x</p:attrName>
                                        </p:attrNameLst>
                                      </p:cBhvr>
                                      <p:tavLst>
                                        <p:tav tm="0">
                                          <p:val>
                                            <p:strVal val="#ppt_x"/>
                                          </p:val>
                                        </p:tav>
                                        <p:tav tm="100000">
                                          <p:val>
                                            <p:strVal val="#ppt_x"/>
                                          </p:val>
                                        </p:tav>
                                      </p:tavLst>
                                    </p:anim>
                                    <p:anim calcmode="lin" valueType="num">
                                      <p:cBhvr>
                                        <p:cTn id="12" dur="10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advAuto="0"/>
      <p:bldP spid="190"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mk-MK" dirty="0"/>
              <a:t>Дел 2: </a:t>
            </a:r>
            <a:r>
              <a:rPr lang="en-US" dirty="0"/>
              <a:t>Javelin </a:t>
            </a:r>
            <a:r>
              <a:rPr lang="mk-MK" dirty="0"/>
              <a:t>табела</a:t>
            </a:r>
          </a:p>
        </p:txBody>
      </p:sp>
      <p:pic>
        <p:nvPicPr>
          <p:cNvPr id="195"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96"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97"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98" name="The Javelin Board is:…"/>
          <p:cNvSpPr txBox="1"/>
          <p:nvPr/>
        </p:nvSpPr>
        <p:spPr>
          <a:xfrm>
            <a:off x="2705099" y="2417339"/>
            <a:ext cx="7688913" cy="3877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700">
                <a:latin typeface="Arial"/>
                <a:ea typeface="Arial"/>
                <a:cs typeface="Arial"/>
                <a:sym typeface="Arial"/>
              </a:defRPr>
            </a:pPr>
            <a:r>
              <a:rPr lang="mk-MK" sz="2400" dirty="0"/>
              <a:t>Ј</a:t>
            </a:r>
            <a:r>
              <a:rPr lang="en-US" sz="2400" dirty="0" err="1"/>
              <a:t>avelin</a:t>
            </a:r>
            <a:r>
              <a:rPr lang="en-US" sz="2400" dirty="0"/>
              <a:t> </a:t>
            </a:r>
            <a:r>
              <a:rPr lang="mk-MK" sz="2400" dirty="0"/>
              <a:t>табелата е:</a:t>
            </a:r>
            <a:endParaRPr sz="2400" dirty="0"/>
          </a:p>
          <a:p>
            <a:pPr>
              <a:defRPr sz="2700">
                <a:latin typeface="Arial"/>
                <a:ea typeface="Arial"/>
                <a:cs typeface="Arial"/>
                <a:sym typeface="Arial"/>
              </a:defRPr>
            </a:pPr>
            <a:r>
              <a:rPr sz="2400" dirty="0"/>
              <a:t> </a:t>
            </a:r>
          </a:p>
          <a:p>
            <a:pPr marL="304549" indent="-304549">
              <a:buSzPct val="100000"/>
              <a:buChar char="-"/>
              <a:defRPr sz="2700">
                <a:latin typeface="Arial"/>
                <a:ea typeface="Arial"/>
                <a:cs typeface="Arial"/>
                <a:sym typeface="Arial"/>
              </a:defRPr>
            </a:pPr>
            <a:r>
              <a:rPr lang="ru-RU" sz="2400" dirty="0"/>
              <a:t>лесно разбирлива</a:t>
            </a:r>
          </a:p>
          <a:p>
            <a:pPr marL="304549" indent="-304549">
              <a:buSzPct val="100000"/>
              <a:buChar char="-"/>
              <a:defRPr sz="2700">
                <a:latin typeface="Arial"/>
                <a:ea typeface="Arial"/>
                <a:cs typeface="Arial"/>
                <a:sym typeface="Arial"/>
              </a:defRPr>
            </a:pPr>
            <a:r>
              <a:rPr lang="ru-RU" sz="2400" dirty="0"/>
              <a:t>забавна</a:t>
            </a:r>
          </a:p>
          <a:p>
            <a:pPr marL="304549" indent="-304549">
              <a:buSzPct val="100000"/>
              <a:buChar char="-"/>
              <a:defRPr sz="2700">
                <a:latin typeface="Arial"/>
                <a:ea typeface="Arial"/>
                <a:cs typeface="Arial"/>
                <a:sym typeface="Arial"/>
              </a:defRPr>
            </a:pPr>
            <a:r>
              <a:rPr lang="ru-RU" sz="2400" dirty="0"/>
              <a:t>ве ангажира</a:t>
            </a:r>
          </a:p>
          <a:p>
            <a:pPr marL="304549" indent="-304549">
              <a:buSzPct val="100000"/>
              <a:buChar char="-"/>
              <a:defRPr sz="2700">
                <a:latin typeface="Arial"/>
                <a:ea typeface="Arial"/>
                <a:cs typeface="Arial"/>
                <a:sym typeface="Arial"/>
              </a:defRPr>
            </a:pPr>
            <a:r>
              <a:rPr lang="ru-RU" sz="2400" dirty="0"/>
              <a:t>започнува брзо</a:t>
            </a:r>
          </a:p>
          <a:p>
            <a:pPr marL="304549" indent="-304549">
              <a:buSzPct val="100000"/>
              <a:buChar char="-"/>
              <a:defRPr sz="2700">
                <a:latin typeface="Arial"/>
                <a:ea typeface="Arial"/>
                <a:cs typeface="Arial"/>
                <a:sym typeface="Arial"/>
              </a:defRPr>
            </a:pPr>
            <a:r>
              <a:rPr lang="ru-RU" sz="2400" dirty="0"/>
              <a:t>ви помага при донесување одлука за избегнување или истрајност</a:t>
            </a:r>
          </a:p>
          <a:p>
            <a:pPr marL="304549" indent="-304549">
              <a:buSzPct val="100000"/>
              <a:buChar char="-"/>
              <a:defRPr sz="2700">
                <a:latin typeface="Arial"/>
                <a:ea typeface="Arial"/>
                <a:cs typeface="Arial"/>
                <a:sym typeface="Arial"/>
              </a:defRPr>
            </a:pPr>
            <a:r>
              <a:rPr lang="ru-RU" sz="2400" dirty="0"/>
              <a:t>ви помага брзо да се фокусирате на неуспехот за да успеете побрзо</a:t>
            </a:r>
            <a:r>
              <a:rPr sz="2400" dirty="0"/>
              <a:t>!</a:t>
            </a:r>
          </a:p>
        </p:txBody>
      </p:sp>
      <p:sp>
        <p:nvSpPr>
          <p:cNvPr id="199" name="2.1 Purpose and Functioning"/>
          <p:cNvSpPr txBox="1"/>
          <p:nvPr/>
        </p:nvSpPr>
        <p:spPr>
          <a:xfrm>
            <a:off x="5507568" y="1213485"/>
            <a:ext cx="575907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r>
              <a:rPr dirty="0"/>
              <a:t>2.1 </a:t>
            </a:r>
            <a:r>
              <a:rPr lang="mk-MK" dirty="0"/>
              <a:t>Цел и функционирање </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97"/>
                                        </p:tgtEl>
                                        <p:attrNameLst>
                                          <p:attrName>style.visibility</p:attrName>
                                        </p:attrNameLst>
                                      </p:cBhvr>
                                      <p:to>
                                        <p:strVal val="visible"/>
                                      </p:to>
                                    </p:set>
                                    <p:animEffect transition="in" filter="wipe(left)">
                                      <p:cBhvr>
                                        <p:cTn id="7" dur="500"/>
                                        <p:tgtEl>
                                          <p:spTgt spid="197"/>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194"/>
                                        </p:tgtEl>
                                        <p:attrNameLst>
                                          <p:attrName>style.visibility</p:attrName>
                                        </p:attrNameLst>
                                      </p:cBhvr>
                                      <p:to>
                                        <p:strVal val="visible"/>
                                      </p:to>
                                    </p:set>
                                    <p:anim calcmode="lin" valueType="num">
                                      <p:cBhvr>
                                        <p:cTn id="11" dur="1000" fill="hold"/>
                                        <p:tgtEl>
                                          <p:spTgt spid="194"/>
                                        </p:tgtEl>
                                        <p:attrNameLst>
                                          <p:attrName>ppt_x</p:attrName>
                                        </p:attrNameLst>
                                      </p:cBhvr>
                                      <p:tavLst>
                                        <p:tav tm="0">
                                          <p:val>
                                            <p:strVal val="#ppt_x"/>
                                          </p:val>
                                        </p:tav>
                                        <p:tav tm="100000">
                                          <p:val>
                                            <p:strVal val="#ppt_x"/>
                                          </p:val>
                                        </p:tav>
                                      </p:tavLst>
                                    </p:anim>
                                    <p:anim calcmode="lin" valueType="num">
                                      <p:cBhvr>
                                        <p:cTn id="12" dur="1000" fill="hold"/>
                                        <p:tgtEl>
                                          <p:spTgt spid="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advAuto="0"/>
      <p:bldP spid="197"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mk-MK" dirty="0"/>
              <a:t>Дел 2: </a:t>
            </a:r>
            <a:r>
              <a:rPr lang="en-US" dirty="0"/>
              <a:t>Javelin </a:t>
            </a:r>
            <a:r>
              <a:rPr lang="mk-MK" dirty="0"/>
              <a:t>табела</a:t>
            </a:r>
          </a:p>
        </p:txBody>
      </p:sp>
      <p:pic>
        <p:nvPicPr>
          <p:cNvPr id="202"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03"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04"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05" name="Through the Javelin Board you will:…"/>
          <p:cNvSpPr txBox="1"/>
          <p:nvPr/>
        </p:nvSpPr>
        <p:spPr>
          <a:xfrm>
            <a:off x="4253574" y="2735412"/>
            <a:ext cx="7013068" cy="2593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a:latin typeface="Arial"/>
                <a:ea typeface="Arial"/>
                <a:cs typeface="Arial"/>
                <a:sym typeface="Arial"/>
              </a:defRPr>
            </a:pPr>
            <a:r>
              <a:rPr lang="mk-MK" dirty="0"/>
              <a:t>Преку </a:t>
            </a:r>
            <a:r>
              <a:rPr b="1" dirty="0"/>
              <a:t>Javelin Board</a:t>
            </a:r>
            <a:r>
              <a:rPr dirty="0"/>
              <a:t> </a:t>
            </a:r>
            <a:r>
              <a:rPr lang="mk-MK" dirty="0"/>
              <a:t>Вие ќе</a:t>
            </a:r>
            <a:r>
              <a:rPr dirty="0"/>
              <a:t>: </a:t>
            </a:r>
          </a:p>
          <a:p>
            <a:pPr>
              <a:defRPr sz="2700">
                <a:latin typeface="Arial"/>
                <a:ea typeface="Arial"/>
                <a:cs typeface="Arial"/>
                <a:sym typeface="Arial"/>
              </a:defRPr>
            </a:pPr>
            <a:endParaRPr dirty="0"/>
          </a:p>
          <a:p>
            <a:pPr marL="220578" indent="-220578">
              <a:buSzPct val="100000"/>
              <a:buChar char="•"/>
              <a:defRPr sz="2700">
                <a:latin typeface="Arial"/>
                <a:ea typeface="Arial"/>
                <a:cs typeface="Arial"/>
                <a:sym typeface="Arial"/>
              </a:defRPr>
            </a:pPr>
            <a:r>
              <a:rPr lang="ru-RU" dirty="0"/>
              <a:t>го идентификувате вашиот клиент;</a:t>
            </a:r>
          </a:p>
          <a:p>
            <a:pPr marL="220578" indent="-220578">
              <a:buSzPct val="100000"/>
              <a:buChar char="•"/>
              <a:defRPr sz="2700">
                <a:latin typeface="Arial"/>
                <a:ea typeface="Arial"/>
                <a:cs typeface="Arial"/>
                <a:sym typeface="Arial"/>
              </a:defRPr>
            </a:pPr>
            <a:r>
              <a:rPr lang="ru-RU" dirty="0"/>
              <a:t>ја дефинирате соодветноста на проблемот / решението;</a:t>
            </a:r>
          </a:p>
          <a:p>
            <a:pPr marL="220578" indent="-220578">
              <a:buSzPct val="100000"/>
              <a:buChar char="•"/>
              <a:defRPr sz="2700">
                <a:latin typeface="Arial"/>
                <a:ea typeface="Arial"/>
                <a:cs typeface="Arial"/>
                <a:sym typeface="Arial"/>
              </a:defRPr>
            </a:pPr>
            <a:r>
              <a:rPr lang="ru-RU" dirty="0"/>
              <a:t>ги потврдите вашите идеи;</a:t>
            </a:r>
          </a:p>
          <a:p>
            <a:pPr marL="220578" indent="-220578">
              <a:buSzPct val="100000"/>
              <a:buChar char="•"/>
              <a:defRPr sz="2700">
                <a:latin typeface="Arial"/>
                <a:ea typeface="Arial"/>
                <a:cs typeface="Arial"/>
                <a:sym typeface="Arial"/>
              </a:defRPr>
            </a:pPr>
            <a:r>
              <a:rPr lang="ru-RU" dirty="0"/>
              <a:t>ќе ја дефинирате оптималната стратегија за вашиот старт-ап</a:t>
            </a:r>
            <a:r>
              <a:rPr dirty="0"/>
              <a:t>.</a:t>
            </a:r>
          </a:p>
        </p:txBody>
      </p:sp>
      <p:sp>
        <p:nvSpPr>
          <p:cNvPr id="206" name="2.1 Purpose and Functioning"/>
          <p:cNvSpPr txBox="1"/>
          <p:nvPr/>
        </p:nvSpPr>
        <p:spPr>
          <a:xfrm>
            <a:off x="5507568" y="1213485"/>
            <a:ext cx="575907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r>
              <a:rPr dirty="0"/>
              <a:t>2.1 </a:t>
            </a:r>
            <a:r>
              <a:rPr lang="mk-MK" dirty="0"/>
              <a:t>Цел и функционирање </a:t>
            </a:r>
            <a:endParaRPr dirty="0"/>
          </a:p>
        </p:txBody>
      </p:sp>
      <p:pic>
        <p:nvPicPr>
          <p:cNvPr id="207" name="4094004.jpg" descr="4094004.jpg"/>
          <p:cNvPicPr>
            <a:picLocks noChangeAspect="1"/>
          </p:cNvPicPr>
          <p:nvPr/>
        </p:nvPicPr>
        <p:blipFill>
          <a:blip r:embed="rId5"/>
          <a:stretch>
            <a:fillRect/>
          </a:stretch>
        </p:blipFill>
        <p:spPr>
          <a:xfrm>
            <a:off x="752475" y="2539999"/>
            <a:ext cx="2984501" cy="2984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04"/>
                                        </p:tgtEl>
                                        <p:attrNameLst>
                                          <p:attrName>style.visibility</p:attrName>
                                        </p:attrNameLst>
                                      </p:cBhvr>
                                      <p:to>
                                        <p:strVal val="visible"/>
                                      </p:to>
                                    </p:set>
                                    <p:animEffect transition="in" filter="wipe(left)">
                                      <p:cBhvr>
                                        <p:cTn id="7" dur="500"/>
                                        <p:tgtEl>
                                          <p:spTgt spid="204"/>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201"/>
                                        </p:tgtEl>
                                        <p:attrNameLst>
                                          <p:attrName>style.visibility</p:attrName>
                                        </p:attrNameLst>
                                      </p:cBhvr>
                                      <p:to>
                                        <p:strVal val="visible"/>
                                      </p:to>
                                    </p:set>
                                    <p:anim calcmode="lin" valueType="num">
                                      <p:cBhvr>
                                        <p:cTn id="11" dur="1000" fill="hold"/>
                                        <p:tgtEl>
                                          <p:spTgt spid="201"/>
                                        </p:tgtEl>
                                        <p:attrNameLst>
                                          <p:attrName>ppt_x</p:attrName>
                                        </p:attrNameLst>
                                      </p:cBhvr>
                                      <p:tavLst>
                                        <p:tav tm="0">
                                          <p:val>
                                            <p:strVal val="#ppt_x"/>
                                          </p:val>
                                        </p:tav>
                                        <p:tav tm="100000">
                                          <p:val>
                                            <p:strVal val="#ppt_x"/>
                                          </p:val>
                                        </p:tav>
                                      </p:tavLst>
                                    </p:anim>
                                    <p:anim calcmode="lin" valueType="num">
                                      <p:cBhvr>
                                        <p:cTn id="12" dur="1000" fill="hold"/>
                                        <p:tgtEl>
                                          <p:spTgt spid="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advAuto="0"/>
      <p:bldP spid="204"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81"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82" name="image.png" descr="image.png"/>
          <p:cNvPicPr>
            <a:picLocks noChangeAspect="1"/>
          </p:cNvPicPr>
          <p:nvPr/>
        </p:nvPicPr>
        <p:blipFill>
          <a:blip r:embed="rId4"/>
          <a:stretch>
            <a:fillRect/>
          </a:stretch>
        </p:blipFill>
        <p:spPr>
          <a:xfrm>
            <a:off x="293687" y="438150"/>
            <a:ext cx="3902076" cy="1219200"/>
          </a:xfrm>
          <a:prstGeom prst="rect">
            <a:avLst/>
          </a:prstGeom>
          <a:ln w="12700">
            <a:miter lim="400000"/>
          </a:ln>
        </p:spPr>
      </p:pic>
      <p:sp>
        <p:nvSpPr>
          <p:cNvPr id="83" name="Objectives and Goals"/>
          <p:cNvSpPr txBox="1"/>
          <p:nvPr/>
        </p:nvSpPr>
        <p:spPr>
          <a:xfrm>
            <a:off x="5665787" y="661987"/>
            <a:ext cx="3577259" cy="76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400">
                <a:latin typeface="Arial Rounded MT Bold"/>
                <a:ea typeface="Arial Rounded MT Bold"/>
                <a:cs typeface="Arial Rounded MT Bold"/>
                <a:sym typeface="Arial Rounded MT Bold"/>
              </a:defRPr>
            </a:lvl1pPr>
          </a:lstStyle>
          <a:p>
            <a:r>
              <a:rPr lang="mk-MK" dirty="0"/>
              <a:t>Цели и задачи</a:t>
            </a:r>
            <a:endParaRPr dirty="0"/>
          </a:p>
        </p:txBody>
      </p:sp>
      <p:sp>
        <p:nvSpPr>
          <p:cNvPr id="84" name="At the end of this module you will be able to:…"/>
          <p:cNvSpPr txBox="1"/>
          <p:nvPr/>
        </p:nvSpPr>
        <p:spPr>
          <a:xfrm>
            <a:off x="546546" y="2106612"/>
            <a:ext cx="11351767" cy="3500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80962">
              <a:lnSpc>
                <a:spcPct val="150000"/>
              </a:lnSpc>
              <a:defRPr sz="3200">
                <a:latin typeface="Arial Rounded MT Bold"/>
                <a:ea typeface="Arial Rounded MT Bold"/>
                <a:cs typeface="Arial Rounded MT Bold"/>
                <a:sym typeface="Arial Rounded MT Bold"/>
              </a:defRPr>
            </a:pPr>
            <a:r>
              <a:rPr lang="ru-RU" sz="2800" b="1" dirty="0"/>
              <a:t>На крајот од овој модул ќе можете</a:t>
            </a:r>
            <a:r>
              <a:rPr sz="2800" b="1" dirty="0"/>
              <a:t>:</a:t>
            </a:r>
          </a:p>
          <a:p>
            <a:pPr marL="330200" indent="-330200">
              <a:lnSpc>
                <a:spcPct val="150000"/>
              </a:lnSpc>
              <a:buSzPct val="100000"/>
              <a:buChar char="✦"/>
              <a:defRPr sz="2700">
                <a:latin typeface="Arial"/>
                <a:ea typeface="Arial"/>
                <a:cs typeface="Arial"/>
                <a:sym typeface="Arial"/>
              </a:defRPr>
            </a:pPr>
            <a:r>
              <a:rPr lang="ru-RU" sz="2400" dirty="0"/>
              <a:t>Ефективно презентирајте го вашиот бизнис (идеја, цел, производи, услуги)</a:t>
            </a:r>
          </a:p>
          <a:p>
            <a:pPr marL="330200" indent="-330200">
              <a:lnSpc>
                <a:spcPct val="150000"/>
              </a:lnSpc>
              <a:buSzPct val="100000"/>
              <a:buChar char="✦"/>
              <a:defRPr sz="2700">
                <a:latin typeface="Arial"/>
                <a:ea typeface="Arial"/>
                <a:cs typeface="Arial"/>
                <a:sym typeface="Arial"/>
              </a:defRPr>
            </a:pPr>
            <a:r>
              <a:rPr lang="ru-RU" sz="2400" dirty="0"/>
              <a:t>Напишете јак сублимиран опис за вашиот бизнис</a:t>
            </a:r>
          </a:p>
          <a:p>
            <a:pPr marL="330200" indent="-330200">
              <a:lnSpc>
                <a:spcPct val="150000"/>
              </a:lnSpc>
              <a:buSzPct val="100000"/>
              <a:buChar char="✦"/>
              <a:defRPr sz="2700">
                <a:latin typeface="Arial"/>
                <a:ea typeface="Arial"/>
                <a:cs typeface="Arial"/>
                <a:sym typeface="Arial"/>
              </a:defRPr>
            </a:pPr>
            <a:r>
              <a:rPr lang="ru-RU" sz="2400" dirty="0"/>
              <a:t>Потврдете ја вашата идеја преку експерименти</a:t>
            </a:r>
          </a:p>
          <a:p>
            <a:pPr marL="330200" indent="-330200">
              <a:lnSpc>
                <a:spcPct val="150000"/>
              </a:lnSpc>
              <a:buSzPct val="100000"/>
              <a:buChar char="✦"/>
              <a:defRPr sz="2700">
                <a:latin typeface="Arial"/>
                <a:ea typeface="Arial"/>
                <a:cs typeface="Arial"/>
                <a:sym typeface="Arial"/>
              </a:defRPr>
            </a:pPr>
            <a:r>
              <a:rPr lang="ru-RU" sz="2400" dirty="0"/>
              <a:t>Откријте го вашиот клиент: запознајте го, најдете го и лесно достигнете го</a:t>
            </a:r>
          </a:p>
          <a:p>
            <a:pPr marL="330200" indent="-330200">
              <a:lnSpc>
                <a:spcPct val="150000"/>
              </a:lnSpc>
              <a:buSzPct val="100000"/>
              <a:buChar char="✦"/>
              <a:defRPr sz="2700">
                <a:latin typeface="Arial"/>
                <a:ea typeface="Arial"/>
                <a:cs typeface="Arial"/>
                <a:sym typeface="Arial"/>
              </a:defRPr>
            </a:pPr>
            <a:r>
              <a:rPr dirty="0"/>
              <a:t>Lean </a:t>
            </a:r>
            <a:r>
              <a:rPr lang="mk-MK" dirty="0" err="1"/>
              <a:t>стартапи</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mk-MK" dirty="0"/>
              <a:t>Дел 2: </a:t>
            </a:r>
            <a:r>
              <a:rPr lang="en-US" dirty="0"/>
              <a:t>Javelin </a:t>
            </a:r>
            <a:r>
              <a:rPr lang="mk-MK" dirty="0"/>
              <a:t>табела</a:t>
            </a:r>
          </a:p>
        </p:txBody>
      </p:sp>
      <p:pic>
        <p:nvPicPr>
          <p:cNvPr id="210"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11"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12"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13" name="Left side:…"/>
          <p:cNvSpPr txBox="1"/>
          <p:nvPr/>
        </p:nvSpPr>
        <p:spPr>
          <a:xfrm>
            <a:off x="1092993" y="2654243"/>
            <a:ext cx="2303464" cy="27099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200" b="1" i="1">
                <a:latin typeface="Arial"/>
                <a:ea typeface="Arial"/>
                <a:cs typeface="Arial"/>
                <a:sym typeface="Arial"/>
              </a:defRPr>
            </a:pPr>
            <a:r>
              <a:rPr lang="mk-MK" dirty="0"/>
              <a:t>Лева страна</a:t>
            </a:r>
            <a:r>
              <a:rPr dirty="0"/>
              <a:t>:</a:t>
            </a:r>
          </a:p>
          <a:p>
            <a:pPr>
              <a:defRPr sz="2200" i="1">
                <a:latin typeface="Arial"/>
                <a:ea typeface="Arial"/>
                <a:cs typeface="Arial"/>
                <a:sym typeface="Arial"/>
              </a:defRPr>
            </a:pPr>
            <a:r>
              <a:rPr lang="mk-MK" dirty="0"/>
              <a:t>Мора да почнете тука</a:t>
            </a:r>
            <a:r>
              <a:rPr dirty="0"/>
              <a:t>! </a:t>
            </a:r>
          </a:p>
          <a:p>
            <a:pPr>
              <a:defRPr sz="1000" i="1">
                <a:latin typeface="Arial"/>
                <a:ea typeface="Arial"/>
                <a:cs typeface="Arial"/>
                <a:sym typeface="Arial"/>
              </a:defRPr>
            </a:pPr>
            <a:endParaRPr dirty="0"/>
          </a:p>
          <a:p>
            <a:pPr>
              <a:defRPr sz="2000">
                <a:latin typeface="Arial"/>
                <a:ea typeface="Arial"/>
                <a:cs typeface="Arial"/>
                <a:sym typeface="Arial"/>
              </a:defRPr>
            </a:pPr>
            <a:r>
              <a:rPr lang="ru-RU" dirty="0"/>
              <a:t>Тоа е страна на бреинсторминг за идеи, во која хипотезите за тестирање ќе бидат наведени преку потсетници</a:t>
            </a:r>
            <a:r>
              <a:rPr dirty="0"/>
              <a:t> </a:t>
            </a:r>
          </a:p>
        </p:txBody>
      </p:sp>
      <p:sp>
        <p:nvSpPr>
          <p:cNvPr id="214" name="2.1 Purpose and Functioning"/>
          <p:cNvSpPr txBox="1"/>
          <p:nvPr/>
        </p:nvSpPr>
        <p:spPr>
          <a:xfrm>
            <a:off x="5507568" y="1213485"/>
            <a:ext cx="575907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r>
              <a:rPr dirty="0"/>
              <a:t>2.1 </a:t>
            </a:r>
            <a:r>
              <a:rPr lang="mk-MK" dirty="0"/>
              <a:t>Цел и функционирање </a:t>
            </a:r>
            <a:endParaRPr dirty="0"/>
          </a:p>
        </p:txBody>
      </p:sp>
      <p:pic>
        <p:nvPicPr>
          <p:cNvPr id="215" name="1*2yL_62ZUClv_4aB4fwCAXw-2.jpeg" descr="1*2yL_62ZUClv_4aB4fwCAXw-2.jpeg"/>
          <p:cNvPicPr>
            <a:picLocks noChangeAspect="1"/>
          </p:cNvPicPr>
          <p:nvPr/>
        </p:nvPicPr>
        <p:blipFill>
          <a:blip r:embed="rId5"/>
          <a:stretch>
            <a:fillRect/>
          </a:stretch>
        </p:blipFill>
        <p:spPr>
          <a:xfrm>
            <a:off x="3720713" y="2427969"/>
            <a:ext cx="4750574" cy="3162525"/>
          </a:xfrm>
          <a:prstGeom prst="rect">
            <a:avLst/>
          </a:prstGeom>
          <a:ln w="12700">
            <a:miter lim="400000"/>
          </a:ln>
        </p:spPr>
      </p:pic>
      <p:sp>
        <p:nvSpPr>
          <p:cNvPr id="216" name="Right side:…"/>
          <p:cNvSpPr txBox="1"/>
          <p:nvPr/>
        </p:nvSpPr>
        <p:spPr>
          <a:xfrm>
            <a:off x="8795543" y="1959536"/>
            <a:ext cx="3102770" cy="200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200" b="1" i="1">
                <a:latin typeface="Arial"/>
                <a:ea typeface="Arial"/>
                <a:cs typeface="Arial"/>
                <a:sym typeface="Arial"/>
              </a:defRPr>
            </a:pPr>
            <a:r>
              <a:rPr lang="mk-MK" dirty="0"/>
              <a:t>Десна страна</a:t>
            </a:r>
            <a:r>
              <a:rPr dirty="0"/>
              <a:t>:</a:t>
            </a:r>
          </a:p>
          <a:p>
            <a:pPr>
              <a:defRPr sz="2200" i="1">
                <a:latin typeface="Arial"/>
                <a:ea typeface="Arial"/>
                <a:cs typeface="Arial"/>
                <a:sym typeface="Arial"/>
              </a:defRPr>
            </a:pPr>
            <a:r>
              <a:rPr lang="mk-MK" dirty="0"/>
              <a:t>Вашиот втор чекор</a:t>
            </a:r>
            <a:r>
              <a:rPr dirty="0"/>
              <a:t>! </a:t>
            </a:r>
          </a:p>
          <a:p>
            <a:pPr>
              <a:defRPr sz="1000">
                <a:latin typeface="Arial"/>
                <a:ea typeface="Arial"/>
                <a:cs typeface="Arial"/>
                <a:sym typeface="Arial"/>
              </a:defRPr>
            </a:pPr>
            <a:endParaRPr dirty="0"/>
          </a:p>
          <a:p>
            <a:pPr>
              <a:defRPr sz="2000">
                <a:latin typeface="Arial"/>
                <a:ea typeface="Arial"/>
                <a:cs typeface="Arial"/>
                <a:sym typeface="Arial"/>
              </a:defRPr>
            </a:pPr>
            <a:r>
              <a:rPr lang="ru-RU" dirty="0"/>
              <a:t>Тоа е извршна област, каде што ќе бидат извршени експериментите</a:t>
            </a:r>
            <a:r>
              <a:rPr dirty="0"/>
              <a:t>. </a:t>
            </a:r>
          </a:p>
        </p:txBody>
      </p:sp>
      <p:sp>
        <p:nvSpPr>
          <p:cNvPr id="217" name="Up to the bottom:…"/>
          <p:cNvSpPr txBox="1"/>
          <p:nvPr/>
        </p:nvSpPr>
        <p:spPr>
          <a:xfrm>
            <a:off x="8795543" y="3990685"/>
            <a:ext cx="3102770" cy="2211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200" b="1" i="1">
                <a:latin typeface="Arial"/>
                <a:ea typeface="Arial"/>
                <a:cs typeface="Arial"/>
                <a:sym typeface="Arial"/>
              </a:defRPr>
            </a:pPr>
            <a:r>
              <a:rPr lang="mk-MK" dirty="0"/>
              <a:t>Се до дното</a:t>
            </a:r>
            <a:r>
              <a:rPr dirty="0"/>
              <a:t>:</a:t>
            </a:r>
          </a:p>
          <a:p>
            <a:pPr>
              <a:defRPr sz="2200" i="1">
                <a:latin typeface="Arial"/>
                <a:ea typeface="Arial"/>
                <a:cs typeface="Arial"/>
                <a:sym typeface="Arial"/>
              </a:defRPr>
            </a:pPr>
            <a:r>
              <a:rPr lang="mk-MK" dirty="0"/>
              <a:t>Излезете од зградата</a:t>
            </a:r>
            <a:r>
              <a:rPr dirty="0"/>
              <a:t>! </a:t>
            </a:r>
          </a:p>
          <a:p>
            <a:pPr>
              <a:defRPr sz="1000">
                <a:latin typeface="Arial"/>
                <a:ea typeface="Arial"/>
                <a:cs typeface="Arial"/>
                <a:sym typeface="Arial"/>
              </a:defRPr>
            </a:pPr>
            <a:endParaRPr dirty="0"/>
          </a:p>
          <a:p>
            <a:pPr>
              <a:defRPr sz="2000">
                <a:latin typeface="Arial"/>
                <a:ea typeface="Arial"/>
                <a:cs typeface="Arial"/>
                <a:sym typeface="Arial"/>
              </a:defRPr>
            </a:pPr>
            <a:r>
              <a:rPr lang="ru-RU" dirty="0"/>
              <a:t>Тука ќе ги имате резултатите, ќе донесете одлука и ќе научите од самиот процес</a:t>
            </a:r>
            <a:r>
              <a:rPr dirty="0"/>
              <a:t>! </a:t>
            </a:r>
          </a:p>
        </p:txBody>
      </p:sp>
      <p:sp>
        <p:nvSpPr>
          <p:cNvPr id="218" name="Triangolo"/>
          <p:cNvSpPr/>
          <p:nvPr/>
        </p:nvSpPr>
        <p:spPr>
          <a:xfrm rot="16200000">
            <a:off x="8269076" y="2921827"/>
            <a:ext cx="826005" cy="2174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a:solidFill>
              <a:srgbClr val="46AAC4"/>
            </a:solidFill>
          </a:ln>
          <a:effectLst>
            <a:outerShdw blurRad="38100" dist="23000" dir="5400000" rotWithShape="0">
              <a:srgbClr val="000000">
                <a:alpha val="35000"/>
              </a:srgbClr>
            </a:outerShdw>
          </a:effectLst>
        </p:spPr>
        <p:txBody>
          <a:bodyPr lIns="45719" rIns="45719"/>
          <a:lstStyle/>
          <a:p>
            <a:pPr>
              <a:defRPr>
                <a:solidFill>
                  <a:srgbClr val="FFFFFF"/>
                </a:solidFill>
              </a:defRPr>
            </a:pPr>
            <a:endParaRPr/>
          </a:p>
        </p:txBody>
      </p:sp>
      <p:sp>
        <p:nvSpPr>
          <p:cNvPr id="219" name="Triangolo"/>
          <p:cNvSpPr/>
          <p:nvPr/>
        </p:nvSpPr>
        <p:spPr>
          <a:xfrm rot="16200000">
            <a:off x="8269076" y="5029241"/>
            <a:ext cx="826005" cy="21740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a:solidFill>
              <a:srgbClr val="46AAC4"/>
            </a:solidFill>
          </a:ln>
          <a:effectLst>
            <a:outerShdw blurRad="38100" dist="23000" dir="5400000" rotWithShape="0">
              <a:srgbClr val="000000">
                <a:alpha val="35000"/>
              </a:srgbClr>
            </a:outerShdw>
          </a:effectLst>
        </p:spPr>
        <p:txBody>
          <a:bodyPr lIns="45719" rIns="45719"/>
          <a:lstStyle/>
          <a:p>
            <a:pPr>
              <a:defRPr>
                <a:solidFill>
                  <a:srgbClr val="FFFFFF"/>
                </a:solidFill>
              </a:defRPr>
            </a:pPr>
            <a:endParaRPr/>
          </a:p>
        </p:txBody>
      </p:sp>
      <p:sp>
        <p:nvSpPr>
          <p:cNvPr id="220" name="Triangolo"/>
          <p:cNvSpPr/>
          <p:nvPr/>
        </p:nvSpPr>
        <p:spPr>
          <a:xfrm rot="5400000">
            <a:off x="3096919" y="3923547"/>
            <a:ext cx="826005" cy="21740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a:solidFill>
              <a:srgbClr val="46AAC4"/>
            </a:solidFill>
          </a:ln>
          <a:effectLst>
            <a:outerShdw blurRad="38100" dist="23000" dir="5400000" rotWithShape="0">
              <a:srgbClr val="000000">
                <a:alpha val="35000"/>
              </a:srgbClr>
            </a:outerShdw>
          </a:effectLst>
        </p:spPr>
        <p:txBody>
          <a:bodyPr lIns="45719" rIns="45719"/>
          <a:lstStyle/>
          <a:p>
            <a:pPr>
              <a:defRPr>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12"/>
                                        </p:tgtEl>
                                        <p:attrNameLst>
                                          <p:attrName>style.visibility</p:attrName>
                                        </p:attrNameLst>
                                      </p:cBhvr>
                                      <p:to>
                                        <p:strVal val="visible"/>
                                      </p:to>
                                    </p:set>
                                    <p:animEffect transition="in" filter="wipe(left)">
                                      <p:cBhvr>
                                        <p:cTn id="7" dur="500"/>
                                        <p:tgtEl>
                                          <p:spTgt spid="212"/>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209"/>
                                        </p:tgtEl>
                                        <p:attrNameLst>
                                          <p:attrName>style.visibility</p:attrName>
                                        </p:attrNameLst>
                                      </p:cBhvr>
                                      <p:to>
                                        <p:strVal val="visible"/>
                                      </p:to>
                                    </p:set>
                                    <p:anim calcmode="lin" valueType="num">
                                      <p:cBhvr>
                                        <p:cTn id="11" dur="1000" fill="hold"/>
                                        <p:tgtEl>
                                          <p:spTgt spid="209"/>
                                        </p:tgtEl>
                                        <p:attrNameLst>
                                          <p:attrName>ppt_x</p:attrName>
                                        </p:attrNameLst>
                                      </p:cBhvr>
                                      <p:tavLst>
                                        <p:tav tm="0">
                                          <p:val>
                                            <p:strVal val="#ppt_x"/>
                                          </p:val>
                                        </p:tav>
                                        <p:tav tm="100000">
                                          <p:val>
                                            <p:strVal val="#ppt_x"/>
                                          </p:val>
                                        </p:tav>
                                      </p:tavLst>
                                    </p:anim>
                                    <p:anim calcmode="lin" valueType="num">
                                      <p:cBhvr>
                                        <p:cTn id="12" dur="10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advAuto="0"/>
      <p:bldP spid="212"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mk-MK" dirty="0"/>
              <a:t>Дел 2: </a:t>
            </a:r>
            <a:r>
              <a:rPr lang="en-US" dirty="0"/>
              <a:t>Javelin </a:t>
            </a:r>
            <a:r>
              <a:rPr lang="mk-MK" dirty="0"/>
              <a:t>табела</a:t>
            </a:r>
          </a:p>
        </p:txBody>
      </p:sp>
      <p:pic>
        <p:nvPicPr>
          <p:cNvPr id="223"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24"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25"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26" name="In this area hypothesis are broken down in three types:…"/>
          <p:cNvSpPr txBox="1"/>
          <p:nvPr/>
        </p:nvSpPr>
        <p:spPr>
          <a:xfrm>
            <a:off x="2705100" y="2409022"/>
            <a:ext cx="8561542" cy="2626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a:latin typeface="Arial"/>
                <a:ea typeface="Arial"/>
                <a:cs typeface="Arial"/>
                <a:sym typeface="Arial"/>
              </a:defRPr>
            </a:pPr>
            <a:r>
              <a:rPr lang="ru-RU" dirty="0"/>
              <a:t>Во оваа област хипотезата е поделена на три вида</a:t>
            </a:r>
            <a:r>
              <a:rPr dirty="0"/>
              <a:t>: </a:t>
            </a:r>
          </a:p>
          <a:p>
            <a:pPr>
              <a:defRPr sz="2700">
                <a:latin typeface="Arial"/>
                <a:ea typeface="Arial"/>
                <a:cs typeface="Arial"/>
                <a:sym typeface="Arial"/>
              </a:defRPr>
            </a:pPr>
            <a:endParaRPr dirty="0"/>
          </a:p>
          <a:p>
            <a:pPr marL="240631" indent="-240631">
              <a:buSzPct val="100000"/>
              <a:buChar char="✦"/>
              <a:defRPr sz="2700">
                <a:latin typeface="Arial"/>
                <a:ea typeface="Arial"/>
                <a:cs typeface="Arial"/>
                <a:sym typeface="Arial"/>
              </a:defRPr>
            </a:pPr>
            <a:r>
              <a:rPr dirty="0"/>
              <a:t> </a:t>
            </a:r>
            <a:r>
              <a:rPr lang="mk-MK" dirty="0"/>
              <a:t>Клиент</a:t>
            </a:r>
            <a:r>
              <a:rPr dirty="0"/>
              <a:t>: </a:t>
            </a:r>
            <a:r>
              <a:rPr lang="mk-MK" dirty="0"/>
              <a:t>наведете сегменти на клиенти</a:t>
            </a:r>
            <a:r>
              <a:rPr dirty="0"/>
              <a:t>; </a:t>
            </a:r>
          </a:p>
          <a:p>
            <a:pPr marL="240631" indent="-240631">
              <a:buSzPct val="100000"/>
              <a:buChar char="✦"/>
              <a:defRPr sz="2700">
                <a:latin typeface="Arial"/>
                <a:ea typeface="Arial"/>
                <a:cs typeface="Arial"/>
                <a:sym typeface="Arial"/>
              </a:defRPr>
            </a:pPr>
            <a:r>
              <a:rPr dirty="0"/>
              <a:t> </a:t>
            </a:r>
            <a:r>
              <a:rPr lang="mk-MK" dirty="0"/>
              <a:t>Проблем</a:t>
            </a:r>
            <a:r>
              <a:rPr dirty="0"/>
              <a:t>;</a:t>
            </a:r>
          </a:p>
          <a:p>
            <a:pPr marL="240631" indent="-240631">
              <a:buSzPct val="100000"/>
              <a:buChar char="✦"/>
              <a:defRPr sz="2700">
                <a:latin typeface="Arial"/>
                <a:ea typeface="Arial"/>
                <a:cs typeface="Arial"/>
                <a:sym typeface="Arial"/>
              </a:defRPr>
            </a:pPr>
            <a:r>
              <a:rPr dirty="0"/>
              <a:t> </a:t>
            </a:r>
            <a:r>
              <a:rPr lang="mk-MK" dirty="0"/>
              <a:t>Решение</a:t>
            </a:r>
            <a:r>
              <a:rPr dirty="0"/>
              <a:t>.</a:t>
            </a:r>
          </a:p>
          <a:p>
            <a:pPr>
              <a:defRPr sz="2400">
                <a:latin typeface="Arial"/>
                <a:ea typeface="Arial"/>
                <a:cs typeface="Arial"/>
                <a:sym typeface="Arial"/>
              </a:defRPr>
            </a:pPr>
            <a:endParaRPr dirty="0"/>
          </a:p>
        </p:txBody>
      </p:sp>
      <p:sp>
        <p:nvSpPr>
          <p:cNvPr id="227" name="2.2 Left Side: Brainstorming Area"/>
          <p:cNvSpPr txBox="1"/>
          <p:nvPr/>
        </p:nvSpPr>
        <p:spPr>
          <a:xfrm>
            <a:off x="4022967" y="1213485"/>
            <a:ext cx="7243675"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r>
              <a:rPr dirty="0"/>
              <a:t>2.2 </a:t>
            </a:r>
            <a:r>
              <a:rPr lang="mk-MK" dirty="0"/>
              <a:t>Лева страна</a:t>
            </a:r>
            <a:r>
              <a:rPr dirty="0"/>
              <a:t>: </a:t>
            </a:r>
            <a:r>
              <a:rPr lang="ru-RU" dirty="0"/>
              <a:t>Област за бура на идеи</a:t>
            </a: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25"/>
                                        </p:tgtEl>
                                        <p:attrNameLst>
                                          <p:attrName>style.visibility</p:attrName>
                                        </p:attrNameLst>
                                      </p:cBhvr>
                                      <p:to>
                                        <p:strVal val="visible"/>
                                      </p:to>
                                    </p:set>
                                    <p:animEffect transition="in" filter="wipe(left)">
                                      <p:cBhvr>
                                        <p:cTn id="7" dur="500"/>
                                        <p:tgtEl>
                                          <p:spTgt spid="225"/>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222"/>
                                        </p:tgtEl>
                                        <p:attrNameLst>
                                          <p:attrName>style.visibility</p:attrName>
                                        </p:attrNameLst>
                                      </p:cBhvr>
                                      <p:to>
                                        <p:strVal val="visible"/>
                                      </p:to>
                                    </p:set>
                                    <p:anim calcmode="lin" valueType="num">
                                      <p:cBhvr>
                                        <p:cTn id="11" dur="1000" fill="hold"/>
                                        <p:tgtEl>
                                          <p:spTgt spid="222"/>
                                        </p:tgtEl>
                                        <p:attrNameLst>
                                          <p:attrName>ppt_x</p:attrName>
                                        </p:attrNameLst>
                                      </p:cBhvr>
                                      <p:tavLst>
                                        <p:tav tm="0">
                                          <p:val>
                                            <p:strVal val="#ppt_x"/>
                                          </p:val>
                                        </p:tav>
                                        <p:tav tm="100000">
                                          <p:val>
                                            <p:strVal val="#ppt_x"/>
                                          </p:val>
                                        </p:tav>
                                      </p:tavLst>
                                    </p:anim>
                                    <p:anim calcmode="lin" valueType="num">
                                      <p:cBhvr>
                                        <p:cTn id="12" dur="1000" fill="hold"/>
                                        <p:tgtEl>
                                          <p:spTgt spid="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advAuto="0"/>
      <p:bldP spid="225"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mk-MK" dirty="0"/>
              <a:t>Дел 2: </a:t>
            </a:r>
            <a:r>
              <a:rPr lang="en-US" dirty="0"/>
              <a:t>Javelin </a:t>
            </a:r>
            <a:r>
              <a:rPr lang="mk-MK" dirty="0"/>
              <a:t>табела</a:t>
            </a:r>
          </a:p>
        </p:txBody>
      </p:sp>
      <p:pic>
        <p:nvPicPr>
          <p:cNvPr id="230"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31"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32"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33" name="!!! Take as much time as needed in understanding and validating customer and problem !!!…"/>
          <p:cNvSpPr txBox="1"/>
          <p:nvPr/>
        </p:nvSpPr>
        <p:spPr>
          <a:xfrm>
            <a:off x="2705100" y="2115652"/>
            <a:ext cx="8561542" cy="3833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400">
                <a:latin typeface="Arial"/>
                <a:ea typeface="Arial"/>
                <a:cs typeface="Arial"/>
                <a:sym typeface="Arial"/>
              </a:defRPr>
            </a:pPr>
            <a:endParaRPr dirty="0"/>
          </a:p>
          <a:p>
            <a:pPr algn="ctr">
              <a:defRPr sz="2400" b="1">
                <a:solidFill>
                  <a:srgbClr val="FF2600"/>
                </a:solidFill>
                <a:latin typeface="Arial"/>
                <a:ea typeface="Arial"/>
                <a:cs typeface="Arial"/>
                <a:sym typeface="Arial"/>
              </a:defRPr>
            </a:pPr>
            <a:r>
              <a:rPr dirty="0"/>
              <a:t>!!! </a:t>
            </a:r>
            <a:r>
              <a:rPr lang="ru-RU" dirty="0"/>
              <a:t>Одвојте колку што е потребно време за разбирање и потврдување на клиентот и проблемот</a:t>
            </a:r>
            <a:r>
              <a:rPr dirty="0"/>
              <a:t>!!!</a:t>
            </a:r>
          </a:p>
          <a:p>
            <a:pPr algn="ctr">
              <a:defRPr sz="2400">
                <a:solidFill>
                  <a:srgbClr val="FF2600"/>
                </a:solidFill>
                <a:latin typeface="Arial"/>
                <a:ea typeface="Arial"/>
                <a:cs typeface="Arial"/>
                <a:sym typeface="Arial"/>
              </a:defRPr>
            </a:pPr>
            <a:endParaRPr dirty="0"/>
          </a:p>
          <a:p>
            <a:pPr algn="just">
              <a:defRPr sz="2400">
                <a:latin typeface="Arial"/>
                <a:ea typeface="Arial"/>
                <a:cs typeface="Arial"/>
                <a:sym typeface="Arial"/>
              </a:defRPr>
            </a:pPr>
            <a:r>
              <a:rPr lang="mk-MK" dirty="0"/>
              <a:t>бидејќи</a:t>
            </a:r>
            <a:r>
              <a:rPr dirty="0"/>
              <a:t>:</a:t>
            </a:r>
          </a:p>
          <a:p>
            <a:pPr marL="332235" indent="-332235" algn="just">
              <a:buSzPct val="100000"/>
              <a:buChar char="-"/>
              <a:defRPr sz="2400">
                <a:latin typeface="Arial"/>
                <a:ea typeface="Arial"/>
                <a:cs typeface="Arial"/>
                <a:sym typeface="Arial"/>
              </a:defRPr>
            </a:pPr>
            <a:r>
              <a:rPr lang="ru-RU" dirty="0"/>
              <a:t>Секој клиент има проблем;</a:t>
            </a:r>
          </a:p>
          <a:p>
            <a:pPr marL="332235" indent="-332235" algn="just">
              <a:buSzPct val="100000"/>
              <a:buChar char="-"/>
              <a:defRPr sz="2400">
                <a:latin typeface="Arial"/>
                <a:ea typeface="Arial"/>
                <a:cs typeface="Arial"/>
                <a:sym typeface="Arial"/>
              </a:defRPr>
            </a:pPr>
            <a:r>
              <a:rPr lang="ru-RU" dirty="0"/>
              <a:t>Секој проблем има решение;</a:t>
            </a:r>
          </a:p>
          <a:p>
            <a:pPr marL="332235" indent="-332235" algn="just">
              <a:buSzPct val="100000"/>
              <a:buChar char="-"/>
              <a:defRPr sz="2400">
                <a:latin typeface="Arial"/>
                <a:ea typeface="Arial"/>
                <a:cs typeface="Arial"/>
                <a:sym typeface="Arial"/>
              </a:defRPr>
            </a:pPr>
            <a:r>
              <a:rPr lang="ru-RU" dirty="0"/>
              <a:t>Не секое решение има проблем;</a:t>
            </a:r>
          </a:p>
          <a:p>
            <a:pPr marL="332235" indent="-332235" algn="just">
              <a:buSzPct val="100000"/>
              <a:buChar char="-"/>
              <a:defRPr sz="2400">
                <a:latin typeface="Arial"/>
                <a:ea typeface="Arial"/>
                <a:cs typeface="Arial"/>
                <a:sym typeface="Arial"/>
              </a:defRPr>
            </a:pPr>
            <a:r>
              <a:rPr lang="ru-RU" dirty="0"/>
              <a:t>Не секој проблем има клиент</a:t>
            </a:r>
            <a:r>
              <a:rPr dirty="0"/>
              <a:t>. </a:t>
            </a:r>
          </a:p>
        </p:txBody>
      </p:sp>
      <p:sp>
        <p:nvSpPr>
          <p:cNvPr id="234" name="2.2 Left Side: Brainstorming Area"/>
          <p:cNvSpPr txBox="1"/>
          <p:nvPr/>
        </p:nvSpPr>
        <p:spPr>
          <a:xfrm>
            <a:off x="4022967" y="1213485"/>
            <a:ext cx="7243675"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r>
              <a:rPr dirty="0"/>
              <a:t>2.2 </a:t>
            </a:r>
            <a:r>
              <a:rPr lang="ru-RU" dirty="0"/>
              <a:t>Лева страна: Област за бура на идеи </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32"/>
                                        </p:tgtEl>
                                        <p:attrNameLst>
                                          <p:attrName>style.visibility</p:attrName>
                                        </p:attrNameLst>
                                      </p:cBhvr>
                                      <p:to>
                                        <p:strVal val="visible"/>
                                      </p:to>
                                    </p:set>
                                    <p:animEffect transition="in" filter="wipe(left)">
                                      <p:cBhvr>
                                        <p:cTn id="7" dur="500"/>
                                        <p:tgtEl>
                                          <p:spTgt spid="232"/>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229"/>
                                        </p:tgtEl>
                                        <p:attrNameLst>
                                          <p:attrName>style.visibility</p:attrName>
                                        </p:attrNameLst>
                                      </p:cBhvr>
                                      <p:to>
                                        <p:strVal val="visible"/>
                                      </p:to>
                                    </p:set>
                                    <p:anim calcmode="lin" valueType="num">
                                      <p:cBhvr>
                                        <p:cTn id="11" dur="1000" fill="hold"/>
                                        <p:tgtEl>
                                          <p:spTgt spid="229"/>
                                        </p:tgtEl>
                                        <p:attrNameLst>
                                          <p:attrName>ppt_x</p:attrName>
                                        </p:attrNameLst>
                                      </p:cBhvr>
                                      <p:tavLst>
                                        <p:tav tm="0">
                                          <p:val>
                                            <p:strVal val="#ppt_x"/>
                                          </p:val>
                                        </p:tav>
                                        <p:tav tm="100000">
                                          <p:val>
                                            <p:strVal val="#ppt_x"/>
                                          </p:val>
                                        </p:tav>
                                      </p:tavLst>
                                    </p:anim>
                                    <p:anim calcmode="lin" valueType="num">
                                      <p:cBhvr>
                                        <p:cTn id="12" dur="1000" fill="hold"/>
                                        <p:tgtEl>
                                          <p:spTgt spid="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advAuto="0"/>
      <p:bldP spid="232"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mk-MK" dirty="0"/>
              <a:t>Дел 2: </a:t>
            </a:r>
            <a:r>
              <a:rPr lang="en-US" dirty="0"/>
              <a:t>Javelin </a:t>
            </a:r>
            <a:r>
              <a:rPr lang="mk-MK" dirty="0"/>
              <a:t>табела</a:t>
            </a:r>
          </a:p>
        </p:txBody>
      </p:sp>
      <p:pic>
        <p:nvPicPr>
          <p:cNvPr id="237"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38"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39"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40" name="You need to define the following:…"/>
          <p:cNvSpPr txBox="1"/>
          <p:nvPr/>
        </p:nvSpPr>
        <p:spPr>
          <a:xfrm>
            <a:off x="1815229" y="2115652"/>
            <a:ext cx="8561542" cy="3833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just">
              <a:defRPr sz="2100">
                <a:latin typeface="Arial"/>
                <a:ea typeface="Arial"/>
                <a:cs typeface="Arial"/>
                <a:sym typeface="Arial"/>
              </a:defRPr>
            </a:pPr>
            <a:r>
              <a:rPr lang="ru-RU" dirty="0"/>
              <a:t>Треба да го дефинирате следново</a:t>
            </a:r>
            <a:r>
              <a:rPr dirty="0"/>
              <a:t>:</a:t>
            </a:r>
          </a:p>
          <a:p>
            <a:pPr marL="240631" indent="-240631">
              <a:buSzPct val="100000"/>
              <a:buChar char="•"/>
              <a:defRPr sz="2100">
                <a:latin typeface="Arial"/>
                <a:ea typeface="Arial"/>
                <a:cs typeface="Arial"/>
                <a:sym typeface="Arial"/>
              </a:defRPr>
            </a:pPr>
            <a:endParaRPr dirty="0"/>
          </a:p>
          <a:p>
            <a:pPr marL="240631" indent="-240631">
              <a:buSzPct val="100000"/>
              <a:buChar char="•"/>
              <a:defRPr sz="2100">
                <a:latin typeface="Arial"/>
                <a:ea typeface="Arial"/>
                <a:cs typeface="Arial"/>
                <a:sym typeface="Arial"/>
              </a:defRPr>
            </a:pPr>
            <a:r>
              <a:rPr lang="mk-MK" b="1" dirty="0"/>
              <a:t>Кој е твојот клиент</a:t>
            </a:r>
            <a:r>
              <a:rPr b="1" dirty="0"/>
              <a:t>? </a:t>
            </a:r>
            <a:br>
              <a:rPr b="1" dirty="0"/>
            </a:br>
            <a:r>
              <a:rPr lang="ru-RU" i="1" dirty="0"/>
              <a:t>Бидете што е можно поспецифични</a:t>
            </a:r>
            <a:endParaRPr i="1" dirty="0"/>
          </a:p>
          <a:p>
            <a:pPr marL="240631" indent="-240631">
              <a:buSzPct val="100000"/>
              <a:buChar char="•"/>
              <a:defRPr sz="2100">
                <a:latin typeface="Arial"/>
                <a:ea typeface="Arial"/>
                <a:cs typeface="Arial"/>
                <a:sym typeface="Arial"/>
              </a:defRPr>
            </a:pPr>
            <a:r>
              <a:rPr lang="mk-MK" b="1" dirty="0"/>
              <a:t>Што е проблемот</a:t>
            </a:r>
            <a:r>
              <a:rPr b="1" dirty="0"/>
              <a:t>? </a:t>
            </a:r>
            <a:br>
              <a:rPr b="1" dirty="0"/>
            </a:br>
            <a:r>
              <a:rPr lang="ru-RU" i="1" dirty="0"/>
              <a:t>Изразете го од перспектива на вашиот клиент</a:t>
            </a:r>
            <a:endParaRPr i="1" dirty="0"/>
          </a:p>
          <a:p>
            <a:pPr>
              <a:defRPr sz="2100">
                <a:latin typeface="Arial"/>
                <a:ea typeface="Arial"/>
                <a:cs typeface="Arial"/>
                <a:sym typeface="Arial"/>
              </a:defRPr>
            </a:pPr>
            <a:endParaRPr i="1" dirty="0"/>
          </a:p>
          <a:p>
            <a:pPr algn="just">
              <a:defRPr sz="2100" b="1">
                <a:latin typeface="Arial"/>
                <a:ea typeface="Arial"/>
                <a:cs typeface="Arial"/>
                <a:sym typeface="Arial"/>
              </a:defRPr>
            </a:pPr>
            <a:r>
              <a:rPr lang="ru-RU" dirty="0"/>
              <a:t>Дефинирајте го решението само откако ќе потврдите проблем што вреди да се реши</a:t>
            </a:r>
            <a:r>
              <a:rPr b="0" dirty="0"/>
              <a:t>. </a:t>
            </a:r>
          </a:p>
          <a:p>
            <a:pPr algn="just">
              <a:defRPr sz="2100" b="1">
                <a:latin typeface="Arial"/>
                <a:ea typeface="Arial"/>
                <a:cs typeface="Arial"/>
                <a:sym typeface="Arial"/>
              </a:defRPr>
            </a:pPr>
            <a:endParaRPr b="0" dirty="0"/>
          </a:p>
          <a:p>
            <a:pPr algn="ctr">
              <a:defRPr sz="2100" b="1">
                <a:solidFill>
                  <a:srgbClr val="FF2600"/>
                </a:solidFill>
                <a:latin typeface="Arial"/>
                <a:ea typeface="Arial"/>
                <a:cs typeface="Arial"/>
                <a:sym typeface="Arial"/>
              </a:defRPr>
            </a:pPr>
            <a:r>
              <a:rPr dirty="0"/>
              <a:t>!!! </a:t>
            </a:r>
            <a:r>
              <a:rPr lang="ru-RU" dirty="0"/>
              <a:t>Наведете ги претпоставките што треба да бидат точни, за хипотезата да биде вистинита</a:t>
            </a:r>
            <a:r>
              <a:rPr dirty="0"/>
              <a:t>!!!</a:t>
            </a:r>
          </a:p>
        </p:txBody>
      </p:sp>
      <p:sp>
        <p:nvSpPr>
          <p:cNvPr id="241" name="2.2 Left Side: Brainstorming Area"/>
          <p:cNvSpPr txBox="1"/>
          <p:nvPr/>
        </p:nvSpPr>
        <p:spPr>
          <a:xfrm>
            <a:off x="4022967" y="1213485"/>
            <a:ext cx="7243675"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r>
              <a:rPr dirty="0"/>
              <a:t>2.2 </a:t>
            </a:r>
            <a:r>
              <a:rPr lang="ru-RU" dirty="0"/>
              <a:t>Лева страна: Област за бура на идеи </a:t>
            </a:r>
            <a:endParaRPr dirty="0"/>
          </a:p>
        </p:txBody>
      </p:sp>
      <p:pic>
        <p:nvPicPr>
          <p:cNvPr id="242" name="821710-200.png" descr="821710-200.png"/>
          <p:cNvPicPr>
            <a:picLocks noChangeAspect="1"/>
          </p:cNvPicPr>
          <p:nvPr/>
        </p:nvPicPr>
        <p:blipFill>
          <a:blip r:embed="rId5"/>
          <a:stretch>
            <a:fillRect/>
          </a:stretch>
        </p:blipFill>
        <p:spPr>
          <a:xfrm>
            <a:off x="9200141" y="2115652"/>
            <a:ext cx="2066501" cy="20665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39"/>
                                        </p:tgtEl>
                                        <p:attrNameLst>
                                          <p:attrName>style.visibility</p:attrName>
                                        </p:attrNameLst>
                                      </p:cBhvr>
                                      <p:to>
                                        <p:strVal val="visible"/>
                                      </p:to>
                                    </p:set>
                                    <p:animEffect transition="in" filter="wipe(left)">
                                      <p:cBhvr>
                                        <p:cTn id="7" dur="500"/>
                                        <p:tgtEl>
                                          <p:spTgt spid="239"/>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236"/>
                                        </p:tgtEl>
                                        <p:attrNameLst>
                                          <p:attrName>style.visibility</p:attrName>
                                        </p:attrNameLst>
                                      </p:cBhvr>
                                      <p:to>
                                        <p:strVal val="visible"/>
                                      </p:to>
                                    </p:set>
                                    <p:anim calcmode="lin" valueType="num">
                                      <p:cBhvr>
                                        <p:cTn id="11" dur="1000" fill="hold"/>
                                        <p:tgtEl>
                                          <p:spTgt spid="236"/>
                                        </p:tgtEl>
                                        <p:attrNameLst>
                                          <p:attrName>ppt_x</p:attrName>
                                        </p:attrNameLst>
                                      </p:cBhvr>
                                      <p:tavLst>
                                        <p:tav tm="0">
                                          <p:val>
                                            <p:strVal val="#ppt_x"/>
                                          </p:val>
                                        </p:tav>
                                        <p:tav tm="100000">
                                          <p:val>
                                            <p:strVal val="#ppt_x"/>
                                          </p:val>
                                        </p:tav>
                                      </p:tavLst>
                                    </p:anim>
                                    <p:anim calcmode="lin" valueType="num">
                                      <p:cBhvr>
                                        <p:cTn id="12" dur="1000" fill="hold"/>
                                        <p:tgtEl>
                                          <p:spTgt spid="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advAuto="0"/>
      <p:bldP spid="239"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mk-MK" dirty="0"/>
              <a:t>Дел 2: </a:t>
            </a:r>
            <a:r>
              <a:rPr lang="en-US" dirty="0"/>
              <a:t>Javelin </a:t>
            </a:r>
            <a:r>
              <a:rPr lang="mk-MK" dirty="0"/>
              <a:t>табела</a:t>
            </a:r>
          </a:p>
        </p:txBody>
      </p:sp>
      <p:pic>
        <p:nvPicPr>
          <p:cNvPr id="245"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46"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47"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48" name="In this area the experiments will be carried out.…"/>
          <p:cNvSpPr txBox="1"/>
          <p:nvPr/>
        </p:nvSpPr>
        <p:spPr>
          <a:xfrm>
            <a:off x="2705100" y="2695883"/>
            <a:ext cx="8561541" cy="2626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a:latin typeface="Arial"/>
                <a:ea typeface="Arial"/>
                <a:cs typeface="Arial"/>
                <a:sym typeface="Arial"/>
              </a:defRPr>
            </a:pPr>
            <a:r>
              <a:rPr lang="mk-MK" dirty="0"/>
              <a:t>Во оваа област ќе се вршат експериментите</a:t>
            </a:r>
            <a:r>
              <a:rPr dirty="0"/>
              <a:t>.</a:t>
            </a:r>
          </a:p>
          <a:p>
            <a:pPr>
              <a:defRPr sz="2700">
                <a:latin typeface="Arial"/>
                <a:ea typeface="Arial"/>
                <a:cs typeface="Arial"/>
                <a:sym typeface="Arial"/>
              </a:defRPr>
            </a:pPr>
            <a:endParaRPr dirty="0"/>
          </a:p>
          <a:p>
            <a:pPr>
              <a:defRPr sz="2700">
                <a:latin typeface="Arial"/>
                <a:ea typeface="Arial"/>
                <a:cs typeface="Arial"/>
                <a:sym typeface="Arial"/>
              </a:defRPr>
            </a:pPr>
            <a:r>
              <a:rPr lang="ru-RU" b="1" dirty="0"/>
              <a:t>Експериментите</a:t>
            </a:r>
            <a:r>
              <a:rPr lang="ru-RU" dirty="0"/>
              <a:t> се создаваат со комбинирање на различни начини на хипотезите создадени во левата страна</a:t>
            </a:r>
            <a:r>
              <a:rPr dirty="0"/>
              <a:t>.</a:t>
            </a:r>
          </a:p>
        </p:txBody>
      </p:sp>
      <p:sp>
        <p:nvSpPr>
          <p:cNvPr id="249" name="2.3 Right Side: Execute Area"/>
          <p:cNvSpPr txBox="1"/>
          <p:nvPr/>
        </p:nvSpPr>
        <p:spPr>
          <a:xfrm>
            <a:off x="4022967" y="1213485"/>
            <a:ext cx="7243675"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r>
              <a:rPr dirty="0"/>
              <a:t>2.3 </a:t>
            </a:r>
            <a:r>
              <a:rPr lang="mk-MK" dirty="0"/>
              <a:t>Десна страна: Оперативна област</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47"/>
                                        </p:tgtEl>
                                        <p:attrNameLst>
                                          <p:attrName>style.visibility</p:attrName>
                                        </p:attrNameLst>
                                      </p:cBhvr>
                                      <p:to>
                                        <p:strVal val="visible"/>
                                      </p:to>
                                    </p:set>
                                    <p:animEffect transition="in" filter="wipe(left)">
                                      <p:cBhvr>
                                        <p:cTn id="7" dur="500"/>
                                        <p:tgtEl>
                                          <p:spTgt spid="247"/>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244"/>
                                        </p:tgtEl>
                                        <p:attrNameLst>
                                          <p:attrName>style.visibility</p:attrName>
                                        </p:attrNameLst>
                                      </p:cBhvr>
                                      <p:to>
                                        <p:strVal val="visible"/>
                                      </p:to>
                                    </p:set>
                                    <p:anim calcmode="lin" valueType="num">
                                      <p:cBhvr>
                                        <p:cTn id="11" dur="1000" fill="hold"/>
                                        <p:tgtEl>
                                          <p:spTgt spid="244"/>
                                        </p:tgtEl>
                                        <p:attrNameLst>
                                          <p:attrName>ppt_x</p:attrName>
                                        </p:attrNameLst>
                                      </p:cBhvr>
                                      <p:tavLst>
                                        <p:tav tm="0">
                                          <p:val>
                                            <p:strVal val="#ppt_x"/>
                                          </p:val>
                                        </p:tav>
                                        <p:tav tm="100000">
                                          <p:val>
                                            <p:strVal val="#ppt_x"/>
                                          </p:val>
                                        </p:tav>
                                      </p:tavLst>
                                    </p:anim>
                                    <p:anim calcmode="lin" valueType="num">
                                      <p:cBhvr>
                                        <p:cTn id="12" dur="1000" fill="hold"/>
                                        <p:tgtEl>
                                          <p:spTgt spid="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advAuto="0"/>
      <p:bldP spid="247"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mk-MK" dirty="0"/>
              <a:t>Дел 2: </a:t>
            </a:r>
            <a:r>
              <a:rPr lang="en-US" dirty="0"/>
              <a:t>Javelin </a:t>
            </a:r>
            <a:r>
              <a:rPr lang="mk-MK" dirty="0"/>
              <a:t>табела</a:t>
            </a:r>
          </a:p>
        </p:txBody>
      </p:sp>
      <p:pic>
        <p:nvPicPr>
          <p:cNvPr id="252"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53"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54"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55" name="In this section we find:…"/>
          <p:cNvSpPr txBox="1"/>
          <p:nvPr/>
        </p:nvSpPr>
        <p:spPr>
          <a:xfrm>
            <a:off x="3336771" y="1968257"/>
            <a:ext cx="7929870" cy="4127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just">
              <a:defRPr sz="2200">
                <a:latin typeface="Arial"/>
                <a:ea typeface="Arial"/>
                <a:cs typeface="Arial"/>
                <a:sym typeface="Arial"/>
              </a:defRPr>
            </a:pPr>
            <a:r>
              <a:rPr lang="mk-MK" dirty="0"/>
              <a:t>Во овој дел наоѓаме</a:t>
            </a:r>
            <a:r>
              <a:rPr dirty="0"/>
              <a:t>:</a:t>
            </a:r>
          </a:p>
          <a:p>
            <a:pPr marL="220578" indent="-220578" algn="just">
              <a:buSzPct val="100000"/>
              <a:buChar char="•"/>
              <a:defRPr sz="2200">
                <a:latin typeface="Arial"/>
                <a:ea typeface="Arial"/>
                <a:cs typeface="Arial"/>
                <a:sym typeface="Arial"/>
              </a:defRPr>
            </a:pPr>
            <a:r>
              <a:rPr lang="ru-RU" dirty="0"/>
              <a:t>Клиент;</a:t>
            </a:r>
          </a:p>
          <a:p>
            <a:pPr marL="220578" indent="-220578" algn="just">
              <a:buSzPct val="100000"/>
              <a:buChar char="•"/>
              <a:defRPr sz="2200">
                <a:latin typeface="Arial"/>
                <a:ea typeface="Arial"/>
                <a:cs typeface="Arial"/>
                <a:sym typeface="Arial"/>
              </a:defRPr>
            </a:pPr>
            <a:r>
              <a:rPr lang="ru-RU" dirty="0"/>
              <a:t>Проблем;</a:t>
            </a:r>
          </a:p>
          <a:p>
            <a:pPr marL="220578" indent="-220578" algn="just">
              <a:buSzPct val="100000"/>
              <a:buChar char="•"/>
              <a:defRPr sz="2200">
                <a:latin typeface="Arial"/>
                <a:ea typeface="Arial"/>
                <a:cs typeface="Arial"/>
                <a:sym typeface="Arial"/>
              </a:defRPr>
            </a:pPr>
            <a:r>
              <a:rPr lang="ru-RU" dirty="0"/>
              <a:t>Решение;</a:t>
            </a:r>
          </a:p>
          <a:p>
            <a:pPr marL="220578" indent="-220578" algn="just">
              <a:buSzPct val="100000"/>
              <a:buChar char="•"/>
              <a:defRPr sz="2200">
                <a:latin typeface="Arial"/>
                <a:ea typeface="Arial"/>
                <a:cs typeface="Arial"/>
                <a:sym typeface="Arial"/>
              </a:defRPr>
            </a:pPr>
            <a:r>
              <a:rPr lang="ru-RU" dirty="0"/>
              <a:t>Најризична претпоставка</a:t>
            </a:r>
            <a:r>
              <a:rPr dirty="0"/>
              <a:t>. </a:t>
            </a:r>
          </a:p>
          <a:p>
            <a:pPr algn="just">
              <a:defRPr sz="2200">
                <a:latin typeface="Arial"/>
                <a:ea typeface="Arial"/>
                <a:cs typeface="Arial"/>
                <a:sym typeface="Arial"/>
              </a:defRPr>
            </a:pPr>
            <a:endParaRPr dirty="0"/>
          </a:p>
          <a:p>
            <a:pPr algn="ctr">
              <a:defRPr sz="2200" b="1">
                <a:solidFill>
                  <a:srgbClr val="FF2600"/>
                </a:solidFill>
                <a:latin typeface="Arial"/>
                <a:ea typeface="Arial"/>
                <a:cs typeface="Arial"/>
                <a:sym typeface="Arial"/>
              </a:defRPr>
            </a:pPr>
            <a:r>
              <a:rPr dirty="0"/>
              <a:t>!!! </a:t>
            </a:r>
            <a:r>
              <a:rPr lang="ru-RU" dirty="0"/>
              <a:t>Вашите тези на секоја точка погоре треба да бидат тестирани и проверени, избирајќи метод со однапред утврдувањена критериумот за успех на тестовите</a:t>
            </a:r>
            <a:r>
              <a:rPr dirty="0"/>
              <a:t>!!!</a:t>
            </a:r>
          </a:p>
          <a:p>
            <a:pPr algn="just">
              <a:defRPr sz="2200">
                <a:latin typeface="Arial"/>
                <a:ea typeface="Arial"/>
                <a:cs typeface="Arial"/>
                <a:sym typeface="Arial"/>
              </a:defRPr>
            </a:pPr>
            <a:endParaRPr dirty="0"/>
          </a:p>
          <a:p>
            <a:pPr algn="just">
              <a:defRPr sz="2200">
                <a:latin typeface="Arial"/>
                <a:ea typeface="Arial"/>
                <a:cs typeface="Arial"/>
                <a:sym typeface="Arial"/>
              </a:defRPr>
            </a:pPr>
            <a:r>
              <a:rPr lang="ru-RU" dirty="0"/>
              <a:t>Критериумот за метод и успех ќе биде забележан и во оваа област</a:t>
            </a:r>
            <a:r>
              <a:rPr dirty="0"/>
              <a:t>.</a:t>
            </a:r>
          </a:p>
        </p:txBody>
      </p:sp>
      <p:sp>
        <p:nvSpPr>
          <p:cNvPr id="256" name="2.3 Right Side: Execute Area"/>
          <p:cNvSpPr txBox="1"/>
          <p:nvPr/>
        </p:nvSpPr>
        <p:spPr>
          <a:xfrm>
            <a:off x="4022967" y="1213485"/>
            <a:ext cx="7243675"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r>
              <a:rPr dirty="0"/>
              <a:t>2.3 </a:t>
            </a:r>
            <a:r>
              <a:rPr lang="mk-MK" dirty="0"/>
              <a:t>Десна страна: Оперативна област</a:t>
            </a:r>
            <a:endParaRPr dirty="0"/>
          </a:p>
        </p:txBody>
      </p:sp>
      <p:pic>
        <p:nvPicPr>
          <p:cNvPr id="257" name="83825-200.png" descr="83825-200.png"/>
          <p:cNvPicPr>
            <a:picLocks noChangeAspect="1"/>
          </p:cNvPicPr>
          <p:nvPr/>
        </p:nvPicPr>
        <p:blipFill>
          <a:blip r:embed="rId5"/>
          <a:stretch>
            <a:fillRect/>
          </a:stretch>
        </p:blipFill>
        <p:spPr>
          <a:xfrm>
            <a:off x="974725" y="2762249"/>
            <a:ext cx="2540001" cy="2540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54"/>
                                        </p:tgtEl>
                                        <p:attrNameLst>
                                          <p:attrName>style.visibility</p:attrName>
                                        </p:attrNameLst>
                                      </p:cBhvr>
                                      <p:to>
                                        <p:strVal val="visible"/>
                                      </p:to>
                                    </p:set>
                                    <p:animEffect transition="in" filter="wipe(left)">
                                      <p:cBhvr>
                                        <p:cTn id="7" dur="500"/>
                                        <p:tgtEl>
                                          <p:spTgt spid="254"/>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251"/>
                                        </p:tgtEl>
                                        <p:attrNameLst>
                                          <p:attrName>style.visibility</p:attrName>
                                        </p:attrNameLst>
                                      </p:cBhvr>
                                      <p:to>
                                        <p:strVal val="visible"/>
                                      </p:to>
                                    </p:set>
                                    <p:anim calcmode="lin" valueType="num">
                                      <p:cBhvr>
                                        <p:cTn id="11" dur="1000" fill="hold"/>
                                        <p:tgtEl>
                                          <p:spTgt spid="251"/>
                                        </p:tgtEl>
                                        <p:attrNameLst>
                                          <p:attrName>ppt_x</p:attrName>
                                        </p:attrNameLst>
                                      </p:cBhvr>
                                      <p:tavLst>
                                        <p:tav tm="0">
                                          <p:val>
                                            <p:strVal val="#ppt_x"/>
                                          </p:val>
                                        </p:tav>
                                        <p:tav tm="100000">
                                          <p:val>
                                            <p:strVal val="#ppt_x"/>
                                          </p:val>
                                        </p:tav>
                                      </p:tavLst>
                                    </p:anim>
                                    <p:anim calcmode="lin" valueType="num">
                                      <p:cBhvr>
                                        <p:cTn id="12" dur="1000" fill="hold"/>
                                        <p:tgtEl>
                                          <p:spTgt spid="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animBg="1" advAuto="0"/>
      <p:bldP spid="254"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mk-MK" dirty="0"/>
              <a:t>Дел 2: </a:t>
            </a:r>
            <a:r>
              <a:rPr lang="en-US" dirty="0"/>
              <a:t>Javelin </a:t>
            </a:r>
            <a:r>
              <a:rPr lang="mk-MK" dirty="0"/>
              <a:t>табела</a:t>
            </a:r>
          </a:p>
        </p:txBody>
      </p:sp>
      <p:pic>
        <p:nvPicPr>
          <p:cNvPr id="260"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61"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62"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63" name="In Method and Success Criterion line, you must establish, and then monitor the…"/>
          <p:cNvSpPr txBox="1"/>
          <p:nvPr/>
        </p:nvSpPr>
        <p:spPr>
          <a:xfrm>
            <a:off x="2597150" y="2241747"/>
            <a:ext cx="8669492" cy="353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just">
              <a:defRPr sz="2100">
                <a:latin typeface="Arial"/>
                <a:ea typeface="Arial"/>
                <a:cs typeface="Arial"/>
                <a:sym typeface="Arial"/>
              </a:defRPr>
            </a:pPr>
            <a:r>
              <a:rPr lang="ru-RU" dirty="0"/>
              <a:t>Во линијата Критериум за метод и успех, мора да воспоставите, а потоа да следите</a:t>
            </a:r>
            <a:endParaRPr dirty="0"/>
          </a:p>
          <a:p>
            <a:pPr algn="just">
              <a:defRPr sz="1700">
                <a:latin typeface="Arial"/>
                <a:ea typeface="Arial"/>
                <a:cs typeface="Arial"/>
                <a:sym typeface="Arial"/>
              </a:defRPr>
            </a:pPr>
            <a:endParaRPr dirty="0"/>
          </a:p>
          <a:p>
            <a:pPr algn="ctr">
              <a:defRPr sz="2400" b="1">
                <a:latin typeface="Arial"/>
                <a:ea typeface="Arial"/>
                <a:cs typeface="Arial"/>
                <a:sym typeface="Arial"/>
              </a:defRPr>
            </a:pPr>
            <a:r>
              <a:rPr lang="mk-MK" dirty="0"/>
              <a:t>Клучни индикатори за успешност</a:t>
            </a:r>
          </a:p>
          <a:p>
            <a:pPr algn="ctr">
              <a:defRPr sz="2400" b="1">
                <a:latin typeface="Arial"/>
                <a:ea typeface="Arial"/>
                <a:cs typeface="Arial"/>
                <a:sym typeface="Arial"/>
              </a:defRPr>
            </a:pPr>
            <a:endParaRPr dirty="0"/>
          </a:p>
          <a:p>
            <a:pPr algn="just">
              <a:defRPr sz="2200">
                <a:latin typeface="Arial"/>
                <a:ea typeface="Arial"/>
                <a:cs typeface="Arial"/>
                <a:sym typeface="Arial"/>
              </a:defRPr>
            </a:pPr>
            <a:r>
              <a:rPr lang="ru-RU" dirty="0"/>
              <a:t>Преку нив, ќе потврдите дали првичните хипотези ќе бидат потврдени или не</a:t>
            </a:r>
            <a:r>
              <a:rPr dirty="0"/>
              <a:t>. </a:t>
            </a:r>
          </a:p>
          <a:p>
            <a:pPr algn="just">
              <a:defRPr sz="2200">
                <a:latin typeface="Arial"/>
                <a:ea typeface="Arial"/>
                <a:cs typeface="Arial"/>
                <a:sym typeface="Arial"/>
              </a:defRPr>
            </a:pPr>
            <a:endParaRPr dirty="0"/>
          </a:p>
          <a:p>
            <a:pPr algn="just">
              <a:defRPr sz="2200">
                <a:latin typeface="Arial"/>
                <a:ea typeface="Arial"/>
                <a:cs typeface="Arial"/>
                <a:sym typeface="Arial"/>
              </a:defRPr>
            </a:pPr>
            <a:r>
              <a:rPr lang="ru-RU" dirty="0"/>
              <a:t>Примери за KPI можат да бидат: број на посетители на вашата веб-страница, постигната стапка на конверзија, просечна нумеричка вредност на нарачки, итн</a:t>
            </a:r>
            <a:r>
              <a:rPr dirty="0"/>
              <a:t>. </a:t>
            </a:r>
          </a:p>
        </p:txBody>
      </p:sp>
      <p:sp>
        <p:nvSpPr>
          <p:cNvPr id="264" name="2.3 Right Side: Execute Area"/>
          <p:cNvSpPr txBox="1"/>
          <p:nvPr/>
        </p:nvSpPr>
        <p:spPr>
          <a:xfrm>
            <a:off x="4022967" y="1213485"/>
            <a:ext cx="7243675"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000">
                <a:latin typeface="Arial Rounded MT Bold"/>
                <a:ea typeface="Arial Rounded MT Bold"/>
                <a:cs typeface="Arial Rounded MT Bold"/>
                <a:sym typeface="Arial Rounded MT Bold"/>
              </a:defRPr>
            </a:lvl1pPr>
          </a:lstStyle>
          <a:p>
            <a:r>
              <a:rPr dirty="0"/>
              <a:t>2.3 </a:t>
            </a:r>
            <a:r>
              <a:rPr lang="mk-MK" dirty="0"/>
              <a:t>Десна страна: Оперативна област</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62"/>
                                        </p:tgtEl>
                                        <p:attrNameLst>
                                          <p:attrName>style.visibility</p:attrName>
                                        </p:attrNameLst>
                                      </p:cBhvr>
                                      <p:to>
                                        <p:strVal val="visible"/>
                                      </p:to>
                                    </p:set>
                                    <p:animEffect transition="in" filter="wipe(left)">
                                      <p:cBhvr>
                                        <p:cTn id="7" dur="500"/>
                                        <p:tgtEl>
                                          <p:spTgt spid="262"/>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259"/>
                                        </p:tgtEl>
                                        <p:attrNameLst>
                                          <p:attrName>style.visibility</p:attrName>
                                        </p:attrNameLst>
                                      </p:cBhvr>
                                      <p:to>
                                        <p:strVal val="visible"/>
                                      </p:to>
                                    </p:set>
                                    <p:anim calcmode="lin" valueType="num">
                                      <p:cBhvr>
                                        <p:cTn id="11" dur="1000" fill="hold"/>
                                        <p:tgtEl>
                                          <p:spTgt spid="259"/>
                                        </p:tgtEl>
                                        <p:attrNameLst>
                                          <p:attrName>ppt_x</p:attrName>
                                        </p:attrNameLst>
                                      </p:cBhvr>
                                      <p:tavLst>
                                        <p:tav tm="0">
                                          <p:val>
                                            <p:strVal val="#ppt_x"/>
                                          </p:val>
                                        </p:tav>
                                        <p:tav tm="100000">
                                          <p:val>
                                            <p:strVal val="#ppt_x"/>
                                          </p:val>
                                        </p:tav>
                                      </p:tavLst>
                                    </p:anim>
                                    <p:anim calcmode="lin" valueType="num">
                                      <p:cBhvr>
                                        <p:cTn id="12" dur="1000" fill="hold"/>
                                        <p:tgtEl>
                                          <p:spTgt spid="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advAuto="0"/>
      <p:bldP spid="262"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mk-MK" dirty="0"/>
              <a:t>Дел 2: </a:t>
            </a:r>
            <a:r>
              <a:rPr lang="en-US" dirty="0"/>
              <a:t>Javelin </a:t>
            </a:r>
            <a:r>
              <a:rPr lang="mk-MK" dirty="0"/>
              <a:t>табела</a:t>
            </a:r>
          </a:p>
        </p:txBody>
      </p:sp>
      <p:pic>
        <p:nvPicPr>
          <p:cNvPr id="267"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68"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69"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70" name="In this last step you will collect and interpretate the data.…"/>
          <p:cNvSpPr txBox="1"/>
          <p:nvPr/>
        </p:nvSpPr>
        <p:spPr>
          <a:xfrm>
            <a:off x="2063089" y="2409022"/>
            <a:ext cx="8065822" cy="2626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500">
                <a:latin typeface="Arial"/>
                <a:ea typeface="Arial"/>
                <a:cs typeface="Arial"/>
                <a:sym typeface="Arial"/>
              </a:defRPr>
            </a:pPr>
            <a:r>
              <a:rPr lang="ru-RU" dirty="0"/>
              <a:t>Во овој последен чекор ќе ги соберете и интерпретирате податоците</a:t>
            </a:r>
            <a:r>
              <a:rPr dirty="0"/>
              <a:t>. </a:t>
            </a:r>
          </a:p>
          <a:p>
            <a:pPr>
              <a:defRPr sz="2500">
                <a:latin typeface="Arial"/>
                <a:ea typeface="Arial"/>
                <a:cs typeface="Arial"/>
                <a:sym typeface="Arial"/>
              </a:defRPr>
            </a:pPr>
            <a:endParaRPr dirty="0"/>
          </a:p>
          <a:p>
            <a:pPr>
              <a:defRPr sz="2500">
                <a:latin typeface="Arial"/>
                <a:ea typeface="Arial"/>
                <a:cs typeface="Arial"/>
                <a:sym typeface="Arial"/>
              </a:defRPr>
            </a:pPr>
            <a:r>
              <a:rPr lang="ru-RU" dirty="0"/>
              <a:t>Двете точки што ја сочинуваат оваа последна фаза на Javelin табелата се</a:t>
            </a:r>
            <a:r>
              <a:rPr dirty="0"/>
              <a:t>: </a:t>
            </a:r>
          </a:p>
          <a:p>
            <a:pPr>
              <a:defRPr sz="2500">
                <a:latin typeface="Arial"/>
                <a:ea typeface="Arial"/>
                <a:cs typeface="Arial"/>
                <a:sym typeface="Arial"/>
              </a:defRPr>
            </a:pPr>
            <a:endParaRPr dirty="0"/>
          </a:p>
          <a:p>
            <a:pPr marL="240631" indent="-240631">
              <a:buSzPct val="100000"/>
              <a:buChar char="✦"/>
              <a:defRPr sz="2500">
                <a:latin typeface="Arial"/>
                <a:ea typeface="Arial"/>
                <a:cs typeface="Arial"/>
                <a:sym typeface="Arial"/>
              </a:defRPr>
            </a:pPr>
            <a:r>
              <a:rPr dirty="0"/>
              <a:t> </a:t>
            </a:r>
            <a:r>
              <a:rPr lang="mk-MK" dirty="0"/>
              <a:t>Резултат и одлука</a:t>
            </a:r>
          </a:p>
          <a:p>
            <a:pPr marL="240631" indent="-240631">
              <a:buSzPct val="100000"/>
              <a:buChar char="✦"/>
              <a:defRPr sz="2500">
                <a:latin typeface="Arial"/>
                <a:ea typeface="Arial"/>
                <a:cs typeface="Arial"/>
                <a:sym typeface="Arial"/>
              </a:defRPr>
            </a:pPr>
            <a:r>
              <a:rPr dirty="0"/>
              <a:t> </a:t>
            </a:r>
            <a:r>
              <a:rPr lang="mk-MK" dirty="0"/>
              <a:t>Учење</a:t>
            </a:r>
            <a:endParaRPr dirty="0"/>
          </a:p>
        </p:txBody>
      </p:sp>
      <p:sp>
        <p:nvSpPr>
          <p:cNvPr id="271" name="2.4 Underside: Get  Out of the Building"/>
          <p:cNvSpPr txBox="1"/>
          <p:nvPr/>
        </p:nvSpPr>
        <p:spPr>
          <a:xfrm>
            <a:off x="3491991" y="1213485"/>
            <a:ext cx="777465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2800">
                <a:latin typeface="Arial Rounded MT Bold"/>
                <a:ea typeface="Arial Rounded MT Bold"/>
                <a:cs typeface="Arial Rounded MT Bold"/>
                <a:sym typeface="Arial Rounded MT Bold"/>
              </a:defRPr>
            </a:lvl1pPr>
          </a:lstStyle>
          <a:p>
            <a:r>
              <a:rPr dirty="0"/>
              <a:t>2.4 </a:t>
            </a:r>
            <a:r>
              <a:rPr lang="ru-RU" dirty="0"/>
              <a:t>Долен дел: Излезете од зградата</a:t>
            </a:r>
            <a:endParaRPr dirty="0"/>
          </a:p>
        </p:txBody>
      </p:sp>
      <p:pic>
        <p:nvPicPr>
          <p:cNvPr id="272" name="2450638-200.png" descr="2450638-200.png"/>
          <p:cNvPicPr>
            <a:picLocks noChangeAspect="1"/>
          </p:cNvPicPr>
          <p:nvPr/>
        </p:nvPicPr>
        <p:blipFill>
          <a:blip r:embed="rId5"/>
          <a:stretch>
            <a:fillRect/>
          </a:stretch>
        </p:blipFill>
        <p:spPr>
          <a:xfrm>
            <a:off x="7552456" y="4056326"/>
            <a:ext cx="1958784" cy="195878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69"/>
                                        </p:tgtEl>
                                        <p:attrNameLst>
                                          <p:attrName>style.visibility</p:attrName>
                                        </p:attrNameLst>
                                      </p:cBhvr>
                                      <p:to>
                                        <p:strVal val="visible"/>
                                      </p:to>
                                    </p:set>
                                    <p:animEffect transition="in" filter="wipe(left)">
                                      <p:cBhvr>
                                        <p:cTn id="7" dur="500"/>
                                        <p:tgtEl>
                                          <p:spTgt spid="269"/>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266"/>
                                        </p:tgtEl>
                                        <p:attrNameLst>
                                          <p:attrName>style.visibility</p:attrName>
                                        </p:attrNameLst>
                                      </p:cBhvr>
                                      <p:to>
                                        <p:strVal val="visible"/>
                                      </p:to>
                                    </p:set>
                                    <p:anim calcmode="lin" valueType="num">
                                      <p:cBhvr>
                                        <p:cTn id="11" dur="1000" fill="hold"/>
                                        <p:tgtEl>
                                          <p:spTgt spid="266"/>
                                        </p:tgtEl>
                                        <p:attrNameLst>
                                          <p:attrName>ppt_x</p:attrName>
                                        </p:attrNameLst>
                                      </p:cBhvr>
                                      <p:tavLst>
                                        <p:tav tm="0">
                                          <p:val>
                                            <p:strVal val="#ppt_x"/>
                                          </p:val>
                                        </p:tav>
                                        <p:tav tm="100000">
                                          <p:val>
                                            <p:strVal val="#ppt_x"/>
                                          </p:val>
                                        </p:tav>
                                      </p:tavLst>
                                    </p:anim>
                                    <p:anim calcmode="lin" valueType="num">
                                      <p:cBhvr>
                                        <p:cTn id="12" dur="1000" fill="hold"/>
                                        <p:tgtEl>
                                          <p:spTgt spid="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animBg="1" advAuto="0"/>
      <p:bldP spid="269"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Unit 2: The Javelin Board"/>
          <p:cNvSpPr txBox="1"/>
          <p:nvPr/>
        </p:nvSpPr>
        <p:spPr>
          <a:xfrm>
            <a:off x="5238149" y="530225"/>
            <a:ext cx="602849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3600">
                <a:latin typeface="Arial Rounded MT Bold"/>
                <a:ea typeface="Arial Rounded MT Bold"/>
                <a:cs typeface="Arial Rounded MT Bold"/>
                <a:sym typeface="Arial Rounded MT Bold"/>
              </a:defRPr>
            </a:lvl1pPr>
          </a:lstStyle>
          <a:p>
            <a:r>
              <a:rPr lang="mk-MK" dirty="0"/>
              <a:t>Дел 2: </a:t>
            </a:r>
            <a:r>
              <a:rPr lang="en-US" dirty="0"/>
              <a:t>Javelin </a:t>
            </a:r>
            <a:r>
              <a:rPr lang="mk-MK" dirty="0"/>
              <a:t>табела</a:t>
            </a:r>
          </a:p>
        </p:txBody>
      </p:sp>
      <p:pic>
        <p:nvPicPr>
          <p:cNvPr id="275"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76"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277"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278" name="Result and Decision…"/>
          <p:cNvSpPr txBox="1"/>
          <p:nvPr/>
        </p:nvSpPr>
        <p:spPr>
          <a:xfrm>
            <a:off x="1336074" y="2115652"/>
            <a:ext cx="3902076" cy="2258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ctr">
              <a:defRPr sz="2400" b="1">
                <a:latin typeface="Arial"/>
                <a:ea typeface="Arial"/>
                <a:cs typeface="Arial"/>
                <a:sym typeface="Arial"/>
              </a:defRPr>
            </a:pPr>
            <a:r>
              <a:rPr lang="mk-MK" dirty="0"/>
              <a:t>Резултат и одлука</a:t>
            </a:r>
          </a:p>
          <a:p>
            <a:pPr algn="ctr">
              <a:defRPr sz="2400" b="1">
                <a:latin typeface="Arial"/>
                <a:ea typeface="Arial"/>
                <a:cs typeface="Arial"/>
                <a:sym typeface="Arial"/>
              </a:defRPr>
            </a:pPr>
            <a:endParaRPr dirty="0"/>
          </a:p>
          <a:p>
            <a:pPr algn="just">
              <a:defRPr sz="2400" i="1">
                <a:latin typeface="Arial"/>
                <a:ea typeface="Arial"/>
                <a:cs typeface="Arial"/>
                <a:sym typeface="Arial"/>
              </a:defRPr>
            </a:pPr>
            <a:r>
              <a:rPr lang="ru-RU" dirty="0"/>
              <a:t>Потребно е да се утврди дали хипотезите можат да се потврдат или не според утврдените</a:t>
            </a:r>
            <a:r>
              <a:rPr dirty="0"/>
              <a:t> KPI</a:t>
            </a:r>
          </a:p>
        </p:txBody>
      </p:sp>
      <p:sp>
        <p:nvSpPr>
          <p:cNvPr id="279" name="Learning…"/>
          <p:cNvSpPr txBox="1"/>
          <p:nvPr/>
        </p:nvSpPr>
        <p:spPr>
          <a:xfrm>
            <a:off x="7301706" y="2115652"/>
            <a:ext cx="3902076" cy="2258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ctr">
              <a:defRPr sz="2400" b="1">
                <a:latin typeface="Arial"/>
                <a:ea typeface="Arial"/>
                <a:cs typeface="Arial"/>
                <a:sym typeface="Arial"/>
              </a:defRPr>
            </a:pPr>
            <a:r>
              <a:rPr lang="mk-MK" dirty="0"/>
              <a:t>Учење</a:t>
            </a:r>
            <a:r>
              <a:rPr dirty="0"/>
              <a:t> </a:t>
            </a:r>
          </a:p>
          <a:p>
            <a:pPr algn="ctr">
              <a:defRPr sz="2400" b="1">
                <a:latin typeface="Arial"/>
                <a:ea typeface="Arial"/>
                <a:cs typeface="Arial"/>
                <a:sym typeface="Arial"/>
              </a:defRPr>
            </a:pPr>
            <a:endParaRPr dirty="0"/>
          </a:p>
          <a:p>
            <a:pPr algn="just">
              <a:defRPr sz="2400" i="1">
                <a:latin typeface="Arial"/>
                <a:ea typeface="Arial"/>
                <a:cs typeface="Arial"/>
                <a:sym typeface="Arial"/>
              </a:defRPr>
            </a:pPr>
            <a:r>
              <a:rPr lang="ru-RU" dirty="0"/>
              <a:t>Тука ги предлагате заклучоците за секоја од точките</a:t>
            </a:r>
            <a:r>
              <a:rPr b="1" i="0" dirty="0"/>
              <a:t>. </a:t>
            </a:r>
          </a:p>
        </p:txBody>
      </p:sp>
      <p:sp>
        <p:nvSpPr>
          <p:cNvPr id="280" name="!!! Always remember that…"/>
          <p:cNvSpPr txBox="1"/>
          <p:nvPr/>
        </p:nvSpPr>
        <p:spPr>
          <a:xfrm>
            <a:off x="1336075" y="4699542"/>
            <a:ext cx="9867707" cy="1219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ctr">
              <a:defRPr sz="2400" b="1">
                <a:solidFill>
                  <a:srgbClr val="FF2600"/>
                </a:solidFill>
                <a:latin typeface="Arial"/>
                <a:ea typeface="Arial"/>
                <a:cs typeface="Arial"/>
                <a:sym typeface="Arial"/>
              </a:defRPr>
            </a:pPr>
            <a:r>
              <a:rPr dirty="0"/>
              <a:t>!!! </a:t>
            </a:r>
            <a:r>
              <a:rPr lang="ru-RU" dirty="0"/>
              <a:t>Секогаш запомнете го тоа вашиот финален план мора да одговори на реалната потреба на пазарот да се биде успешен</a:t>
            </a:r>
            <a:r>
              <a:rPr dirty="0"/>
              <a:t>!!!</a:t>
            </a:r>
          </a:p>
        </p:txBody>
      </p:sp>
      <p:sp>
        <p:nvSpPr>
          <p:cNvPr id="281" name="2.4 Underside: Get  Out of the Building"/>
          <p:cNvSpPr txBox="1"/>
          <p:nvPr/>
        </p:nvSpPr>
        <p:spPr>
          <a:xfrm>
            <a:off x="3491991" y="1213485"/>
            <a:ext cx="777465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2800">
                <a:latin typeface="Arial Rounded MT Bold"/>
                <a:ea typeface="Arial Rounded MT Bold"/>
                <a:cs typeface="Arial Rounded MT Bold"/>
                <a:sym typeface="Arial Rounded MT Bold"/>
              </a:defRPr>
            </a:lvl1pPr>
          </a:lstStyle>
          <a:p>
            <a:r>
              <a:rPr dirty="0"/>
              <a:t>2.4 </a:t>
            </a:r>
            <a:r>
              <a:rPr lang="ru-RU" dirty="0"/>
              <a:t>Долен дел: Излезете од зградата</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77"/>
                                        </p:tgtEl>
                                        <p:attrNameLst>
                                          <p:attrName>style.visibility</p:attrName>
                                        </p:attrNameLst>
                                      </p:cBhvr>
                                      <p:to>
                                        <p:strVal val="visible"/>
                                      </p:to>
                                    </p:set>
                                    <p:animEffect transition="in" filter="wipe(left)">
                                      <p:cBhvr>
                                        <p:cTn id="7" dur="500"/>
                                        <p:tgtEl>
                                          <p:spTgt spid="277"/>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274"/>
                                        </p:tgtEl>
                                        <p:attrNameLst>
                                          <p:attrName>style.visibility</p:attrName>
                                        </p:attrNameLst>
                                      </p:cBhvr>
                                      <p:to>
                                        <p:strVal val="visible"/>
                                      </p:to>
                                    </p:set>
                                    <p:anim calcmode="lin" valueType="num">
                                      <p:cBhvr>
                                        <p:cTn id="11" dur="1000" fill="hold"/>
                                        <p:tgtEl>
                                          <p:spTgt spid="274"/>
                                        </p:tgtEl>
                                        <p:attrNameLst>
                                          <p:attrName>ppt_x</p:attrName>
                                        </p:attrNameLst>
                                      </p:cBhvr>
                                      <p:tavLst>
                                        <p:tav tm="0">
                                          <p:val>
                                            <p:strVal val="#ppt_x"/>
                                          </p:val>
                                        </p:tav>
                                        <p:tav tm="100000">
                                          <p:val>
                                            <p:strVal val="#ppt_x"/>
                                          </p:val>
                                        </p:tav>
                                      </p:tavLst>
                                    </p:anim>
                                    <p:anim calcmode="lin" valueType="num">
                                      <p:cBhvr>
                                        <p:cTn id="12" dur="1000" fill="hold"/>
                                        <p:tgtEl>
                                          <p:spTgt spid="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advAuto="0"/>
      <p:bldP spid="277"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hank you for your attention!"/>
          <p:cNvSpPr txBox="1"/>
          <p:nvPr/>
        </p:nvSpPr>
        <p:spPr>
          <a:xfrm>
            <a:off x="2050473" y="1998662"/>
            <a:ext cx="834043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3600" b="1">
                <a:latin typeface="Arial"/>
                <a:ea typeface="Arial"/>
                <a:cs typeface="Arial"/>
                <a:sym typeface="Arial"/>
              </a:defRPr>
            </a:lvl1pPr>
          </a:lstStyle>
          <a:p>
            <a:r>
              <a:rPr lang="mk-MK" dirty="0"/>
              <a:t>Ви благодариме за вниманието</a:t>
            </a:r>
            <a:r>
              <a:rPr dirty="0"/>
              <a:t>!</a:t>
            </a:r>
          </a:p>
        </p:txBody>
      </p:sp>
      <p:sp>
        <p:nvSpPr>
          <p:cNvPr id="284" name="With the support of the Erasmus+ programme of the European Union. This document and its contents reflects the views only of the authors, and the Commission cannot be held responsible for any use which may be made of the information contained therein."/>
          <p:cNvSpPr txBox="1"/>
          <p:nvPr/>
        </p:nvSpPr>
        <p:spPr>
          <a:xfrm>
            <a:off x="2771775" y="6170612"/>
            <a:ext cx="8505825"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285"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286" name="image.png" descr="image.png"/>
          <p:cNvPicPr>
            <a:picLocks noChangeAspect="1"/>
          </p:cNvPicPr>
          <p:nvPr/>
        </p:nvPicPr>
        <p:blipFill>
          <a:blip r:embed="rId3"/>
          <a:stretch>
            <a:fillRect/>
          </a:stretch>
        </p:blipFill>
        <p:spPr>
          <a:xfrm>
            <a:off x="3836987" y="417512"/>
            <a:ext cx="4518026" cy="1411288"/>
          </a:xfrm>
          <a:prstGeom prst="rect">
            <a:avLst/>
          </a:prstGeom>
          <a:ln w="12700">
            <a:miter lim="400000"/>
          </a:ln>
        </p:spPr>
      </p:pic>
      <p:pic>
        <p:nvPicPr>
          <p:cNvPr id="287" name="image.png" descr="image.png"/>
          <p:cNvPicPr>
            <a:picLocks noChangeAspect="1"/>
          </p:cNvPicPr>
          <p:nvPr/>
        </p:nvPicPr>
        <p:blipFill>
          <a:blip r:embed="rId4"/>
          <a:stretch>
            <a:fillRect/>
          </a:stretch>
        </p:blipFill>
        <p:spPr>
          <a:xfrm>
            <a:off x="-92075" y="2984500"/>
            <a:ext cx="12192000" cy="28463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84"/>
                                        </p:tgtEl>
                                        <p:attrNameLst>
                                          <p:attrName>style.visibility</p:attrName>
                                        </p:attrNameLst>
                                      </p:cBhvr>
                                      <p:to>
                                        <p:strVal val="visible"/>
                                      </p:to>
                                    </p:set>
                                    <p:animEffect transition="in" filter="dissolve">
                                      <p:cBhvr>
                                        <p:cTn id="7" dur="500"/>
                                        <p:tgtEl>
                                          <p:spTgt spid="284"/>
                                        </p:tgtEl>
                                      </p:cBhvr>
                                    </p:animEffect>
                                  </p:childTnLst>
                                </p:cTn>
                              </p:par>
                            </p:childTnLst>
                          </p:cTn>
                        </p:par>
                        <p:par>
                          <p:cTn id="8" fill="hold">
                            <p:stCondLst>
                              <p:cond delay="500"/>
                            </p:stCondLst>
                            <p:childTnLst>
                              <p:par>
                                <p:cTn id="9" presetID="19" presetClass="entr" presetSubtype="10" fill="hold" grpId="0" nodeType="afterEffect">
                                  <p:stCondLst>
                                    <p:cond delay="0"/>
                                  </p:stCondLst>
                                  <p:iterate>
                                    <p:tmAbs val="0"/>
                                  </p:iterate>
                                  <p:childTnLst>
                                    <p:set>
                                      <p:cBhvr>
                                        <p:cTn id="10" fill="hold"/>
                                        <p:tgtEl>
                                          <p:spTgt spid="286"/>
                                        </p:tgtEl>
                                        <p:attrNameLst>
                                          <p:attrName>style.visibility</p:attrName>
                                        </p:attrNameLst>
                                      </p:cBhvr>
                                      <p:to>
                                        <p:strVal val="visible"/>
                                      </p:to>
                                    </p:set>
                                    <p:anim calcmode="lin" valueType="num">
                                      <p:cBhvr>
                                        <p:cTn id="11" dur="2000" fill="hold"/>
                                        <p:tgtEl>
                                          <p:spTgt spid="286"/>
                                        </p:tgtEl>
                                        <p:attrNameLst>
                                          <p:attrName>ppt_w</p:attrName>
                                        </p:attrNameLst>
                                      </p:cBhvr>
                                      <p:tavLst>
                                        <p:tav tm="0" fmla="#ppt_w*sin(2.5*pi*$)">
                                          <p:val>
                                            <p:fltVal val="0"/>
                                          </p:val>
                                        </p:tav>
                                        <p:tav tm="100000">
                                          <p:val>
                                            <p:fltVal val="1"/>
                                          </p:val>
                                        </p:tav>
                                      </p:tavLst>
                                    </p:anim>
                                    <p:anim calcmode="lin" valueType="num">
                                      <p:cBhvr>
                                        <p:cTn id="12" dur="2000" fill="hold"/>
                                        <p:tgtEl>
                                          <p:spTgt spid="2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advAuto="0"/>
      <p:bldP spid="28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87"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88" name="image.png" descr="image.png"/>
          <p:cNvPicPr>
            <a:picLocks noChangeAspect="1"/>
          </p:cNvPicPr>
          <p:nvPr/>
        </p:nvPicPr>
        <p:blipFill>
          <a:blip r:embed="rId4"/>
          <a:stretch>
            <a:fillRect/>
          </a:stretch>
        </p:blipFill>
        <p:spPr>
          <a:xfrm>
            <a:off x="293687" y="438150"/>
            <a:ext cx="3902076" cy="1219200"/>
          </a:xfrm>
          <a:prstGeom prst="rect">
            <a:avLst/>
          </a:prstGeom>
          <a:ln w="12700">
            <a:miter lim="400000"/>
          </a:ln>
        </p:spPr>
      </p:pic>
      <p:sp>
        <p:nvSpPr>
          <p:cNvPr id="89" name="Contents of the module"/>
          <p:cNvSpPr txBox="1"/>
          <p:nvPr/>
        </p:nvSpPr>
        <p:spPr>
          <a:xfrm>
            <a:off x="5234665" y="678180"/>
            <a:ext cx="5476818" cy="76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400">
                <a:latin typeface="Arial Rounded MT Bold"/>
                <a:ea typeface="Arial Rounded MT Bold"/>
                <a:cs typeface="Arial Rounded MT Bold"/>
                <a:sym typeface="Arial Rounded MT Bold"/>
              </a:defRPr>
            </a:lvl1pPr>
          </a:lstStyle>
          <a:p>
            <a:r>
              <a:rPr lang="mk-MK" dirty="0"/>
              <a:t>Содржина на модулот</a:t>
            </a:r>
            <a:endParaRPr dirty="0"/>
          </a:p>
        </p:txBody>
      </p:sp>
      <p:sp>
        <p:nvSpPr>
          <p:cNvPr id="90" name="Unit 1: Pitch your start-up!…"/>
          <p:cNvSpPr txBox="1"/>
          <p:nvPr/>
        </p:nvSpPr>
        <p:spPr>
          <a:xfrm>
            <a:off x="379809" y="1917610"/>
            <a:ext cx="5473964" cy="4368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indent="80962">
              <a:lnSpc>
                <a:spcPct val="150000"/>
              </a:lnSpc>
              <a:defRPr sz="2600">
                <a:latin typeface="Arial Rounded MT Bold"/>
                <a:ea typeface="Arial Rounded MT Bold"/>
                <a:cs typeface="Arial Rounded MT Bold"/>
                <a:sym typeface="Arial Rounded MT Bold"/>
              </a:defRPr>
            </a:pPr>
            <a:r>
              <a:rPr lang="mk-MK" dirty="0"/>
              <a:t>Единица 1: Опишете го </a:t>
            </a:r>
            <a:r>
              <a:rPr lang="en-US" dirty="0"/>
              <a:t>start – up</a:t>
            </a:r>
            <a:r>
              <a:rPr dirty="0"/>
              <a:t>!</a:t>
            </a:r>
          </a:p>
          <a:p>
            <a:pPr indent="80962">
              <a:lnSpc>
                <a:spcPct val="150000"/>
              </a:lnSpc>
              <a:defRPr sz="2600">
                <a:latin typeface="Arial Rounded MT Bold"/>
                <a:ea typeface="Arial Rounded MT Bold"/>
                <a:cs typeface="Arial Rounded MT Bold"/>
                <a:sym typeface="Arial Rounded MT Bold"/>
              </a:defRPr>
            </a:pPr>
            <a:r>
              <a:rPr dirty="0"/>
              <a:t> </a:t>
            </a:r>
          </a:p>
          <a:p>
            <a:pPr marL="330199" indent="-330199">
              <a:lnSpc>
                <a:spcPct val="150000"/>
              </a:lnSpc>
              <a:buSzPct val="100000"/>
              <a:buChar char="✦"/>
              <a:defRPr sz="2600">
                <a:latin typeface="Arial"/>
                <a:ea typeface="Arial"/>
                <a:cs typeface="Arial"/>
                <a:sym typeface="Arial"/>
              </a:defRPr>
            </a:pPr>
            <a:r>
              <a:rPr lang="mk-MK" dirty="0"/>
              <a:t>Како да опишувате</a:t>
            </a:r>
            <a:r>
              <a:rPr dirty="0"/>
              <a:t>? </a:t>
            </a:r>
          </a:p>
          <a:p>
            <a:pPr marL="330199" indent="-330199">
              <a:lnSpc>
                <a:spcPct val="150000"/>
              </a:lnSpc>
              <a:buSzPct val="100000"/>
              <a:buChar char="✦"/>
              <a:defRPr sz="2600">
                <a:latin typeface="Arial"/>
                <a:ea typeface="Arial"/>
                <a:cs typeface="Arial"/>
                <a:sym typeface="Arial"/>
              </a:defRPr>
            </a:pP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Зошто </a:t>
            </a:r>
            <a:r>
              <a:rPr lang="mk-MK" sz="2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сублимираните</a:t>
            </a: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описи се толку важни?</a:t>
            </a:r>
          </a:p>
          <a:p>
            <a:pPr marL="330199" indent="-330199">
              <a:lnSpc>
                <a:spcPct val="150000"/>
              </a:lnSpc>
              <a:buSzPct val="100000"/>
              <a:buChar char="✦"/>
              <a:defRPr sz="2600">
                <a:latin typeface="Arial"/>
                <a:ea typeface="Arial"/>
                <a:cs typeface="Arial"/>
                <a:sym typeface="Arial"/>
              </a:defRPr>
            </a:pP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Како да се изгради ефективен сублимиран опис?</a:t>
            </a:r>
            <a:endParaRPr dirty="0"/>
          </a:p>
        </p:txBody>
      </p:sp>
      <p:sp>
        <p:nvSpPr>
          <p:cNvPr id="91" name="Unit 2: The Javelin Board…"/>
          <p:cNvSpPr txBox="1"/>
          <p:nvPr/>
        </p:nvSpPr>
        <p:spPr>
          <a:xfrm>
            <a:off x="5708074" y="1917610"/>
            <a:ext cx="6298190" cy="4368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342900" lvl="0" indent="-342900" algn="ctr">
              <a:lnSpc>
                <a:spcPct val="115000"/>
              </a:lnSpc>
              <a:buFont typeface="+mj-lt"/>
              <a:buAutoNum type="arabicPeriod"/>
            </a:pP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Втора единица: </a:t>
            </a:r>
            <a:r>
              <a:rPr lang="en-US"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Javelin </a:t>
            </a: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табела</a:t>
            </a:r>
            <a:endParaRPr lang="mk-MK"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80962">
              <a:lnSpc>
                <a:spcPct val="150000"/>
              </a:lnSpc>
              <a:defRPr sz="2600">
                <a:latin typeface="Arial Rounded MT Bold"/>
                <a:ea typeface="Arial Rounded MT Bold"/>
                <a:cs typeface="Arial Rounded MT Bold"/>
                <a:sym typeface="Arial Rounded MT Bold"/>
              </a:defRPr>
            </a:pPr>
            <a:r>
              <a:rPr dirty="0"/>
              <a:t> </a:t>
            </a:r>
          </a:p>
          <a:p>
            <a:pPr marL="330199" indent="-330199">
              <a:lnSpc>
                <a:spcPct val="150000"/>
              </a:lnSpc>
              <a:buSzPct val="100000"/>
              <a:buChar char="✦"/>
              <a:defRPr sz="2600">
                <a:latin typeface="Arial"/>
                <a:ea typeface="Arial"/>
                <a:cs typeface="Arial"/>
                <a:sym typeface="Arial"/>
              </a:defRPr>
            </a:pP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Цел и функционирање </a:t>
            </a:r>
          </a:p>
          <a:p>
            <a:pPr marL="330199" indent="-330199">
              <a:lnSpc>
                <a:spcPct val="150000"/>
              </a:lnSpc>
              <a:buSzPct val="100000"/>
              <a:buChar char="✦"/>
              <a:defRPr sz="2600">
                <a:latin typeface="Arial"/>
                <a:ea typeface="Arial"/>
                <a:cs typeface="Arial"/>
                <a:sym typeface="Arial"/>
              </a:defRPr>
            </a:pP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Лева страна: Област за бура на идеи</a:t>
            </a:r>
          </a:p>
          <a:p>
            <a:pPr marL="330199" indent="-330199">
              <a:lnSpc>
                <a:spcPct val="150000"/>
              </a:lnSpc>
              <a:buSzPct val="100000"/>
              <a:buChar char="✦"/>
              <a:defRPr sz="2600">
                <a:latin typeface="Arial"/>
                <a:ea typeface="Arial"/>
                <a:cs typeface="Arial"/>
                <a:sym typeface="Arial"/>
              </a:defRPr>
            </a:pP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Десна страна: Оперативна област</a:t>
            </a:r>
          </a:p>
          <a:p>
            <a:pPr marL="330199" indent="-330199">
              <a:lnSpc>
                <a:spcPct val="150000"/>
              </a:lnSpc>
              <a:buSzPct val="100000"/>
              <a:buChar char="✦"/>
              <a:defRPr sz="2600">
                <a:latin typeface="Arial"/>
                <a:ea typeface="Arial"/>
                <a:cs typeface="Arial"/>
                <a:sym typeface="Arial"/>
              </a:defRPr>
            </a:pP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Долен дел: Излезете од зградата</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Unit 1: Pitch Your Start-up!"/>
          <p:cNvSpPr txBox="1"/>
          <p:nvPr/>
        </p:nvSpPr>
        <p:spPr>
          <a:xfrm>
            <a:off x="4530436" y="530225"/>
            <a:ext cx="7467599"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ctr"/>
            <a:r>
              <a:rPr lang="mk-MK" b="1" dirty="0"/>
              <a:t>Прва единица: Опишете го вашиот </a:t>
            </a:r>
            <a:r>
              <a:rPr lang="en-US" b="1" dirty="0"/>
              <a:t>start – up</a:t>
            </a:r>
            <a:r>
              <a:rPr dirty="0"/>
              <a:t>!</a:t>
            </a:r>
          </a:p>
        </p:txBody>
      </p:sp>
      <p:pic>
        <p:nvPicPr>
          <p:cNvPr id="94"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95"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96"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97" name="A pitch is a speech or an act that attempt to persuade someone of:…"/>
          <p:cNvSpPr txBox="1"/>
          <p:nvPr/>
        </p:nvSpPr>
        <p:spPr>
          <a:xfrm>
            <a:off x="899070" y="2544497"/>
            <a:ext cx="10393860" cy="2585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700">
                <a:latin typeface="Arial"/>
                <a:ea typeface="Arial"/>
                <a:cs typeface="Arial"/>
                <a:sym typeface="Arial"/>
              </a:defRPr>
            </a:pPr>
            <a:r>
              <a:rPr lang="ru-RU" dirty="0"/>
              <a:t>Описот е говор или дело што се обидува да убеди некого за:</a:t>
            </a:r>
          </a:p>
          <a:p>
            <a:pPr>
              <a:defRPr sz="2700">
                <a:latin typeface="Arial"/>
                <a:ea typeface="Arial"/>
                <a:cs typeface="Arial"/>
                <a:sym typeface="Arial"/>
              </a:defRPr>
            </a:pPr>
            <a:r>
              <a:rPr lang="ru-RU" dirty="0"/>
              <a:t>валидност на идеја или квалитет на производ / услуга со цел таа или тој да бидат склони кон:</a:t>
            </a:r>
          </a:p>
          <a:p>
            <a:pPr marL="457200" indent="-457200">
              <a:buFont typeface="Arial" panose="020B0604020202020204" pitchFamily="34" charset="0"/>
              <a:buChar char="•"/>
              <a:defRPr sz="2700">
                <a:latin typeface="Arial"/>
                <a:ea typeface="Arial"/>
                <a:cs typeface="Arial"/>
                <a:sym typeface="Arial"/>
              </a:defRPr>
            </a:pPr>
            <a:r>
              <a:rPr lang="ru-RU" dirty="0"/>
              <a:t>Да инвестираат во бизнис,</a:t>
            </a:r>
          </a:p>
          <a:p>
            <a:pPr marL="457200" indent="-457200">
              <a:buFont typeface="Arial" panose="020B0604020202020204" pitchFamily="34" charset="0"/>
              <a:buChar char="•"/>
              <a:defRPr sz="2700">
                <a:latin typeface="Arial"/>
                <a:ea typeface="Arial"/>
                <a:cs typeface="Arial"/>
                <a:sym typeface="Arial"/>
              </a:defRPr>
            </a:pPr>
            <a:r>
              <a:rPr lang="ru-RU" dirty="0"/>
              <a:t>Да соработуваат со фирмата,</a:t>
            </a:r>
          </a:p>
          <a:p>
            <a:pPr marL="457200" indent="-457200">
              <a:buFont typeface="Arial" panose="020B0604020202020204" pitchFamily="34" charset="0"/>
              <a:buChar char="•"/>
              <a:defRPr sz="2700">
                <a:latin typeface="Arial"/>
                <a:ea typeface="Arial"/>
                <a:cs typeface="Arial"/>
                <a:sym typeface="Arial"/>
              </a:defRPr>
            </a:pPr>
            <a:r>
              <a:rPr lang="ru-RU" dirty="0"/>
              <a:t>Да купат производ или услуга.</a:t>
            </a:r>
            <a:endParaRPr dirty="0"/>
          </a:p>
        </p:txBody>
      </p:sp>
      <p:pic>
        <p:nvPicPr>
          <p:cNvPr id="99" name="1880053-200.png" descr="1880053-200.png"/>
          <p:cNvPicPr>
            <a:picLocks noChangeAspect="1"/>
          </p:cNvPicPr>
          <p:nvPr/>
        </p:nvPicPr>
        <p:blipFill>
          <a:blip r:embed="rId5"/>
          <a:stretch>
            <a:fillRect/>
          </a:stretch>
        </p:blipFill>
        <p:spPr>
          <a:xfrm>
            <a:off x="8252395" y="3429000"/>
            <a:ext cx="2540001" cy="2540001"/>
          </a:xfrm>
          <a:prstGeom prst="rect">
            <a:avLst/>
          </a:prstGeom>
          <a:ln w="12700">
            <a:miter lim="400000"/>
          </a:ln>
        </p:spPr>
      </p:pic>
      <p:sp>
        <p:nvSpPr>
          <p:cNvPr id="9" name="1.1 How to Pitch?">
            <a:extLst>
              <a:ext uri="{FF2B5EF4-FFF2-40B4-BE49-F238E27FC236}">
                <a16:creationId xmlns:a16="http://schemas.microsoft.com/office/drawing/2014/main" id="{33D0200E-B413-4145-8D87-8CFB5EA0D4AE}"/>
              </a:ext>
            </a:extLst>
          </p:cNvPr>
          <p:cNvSpPr txBox="1"/>
          <p:nvPr/>
        </p:nvSpPr>
        <p:spPr>
          <a:xfrm>
            <a:off x="6019846" y="1672182"/>
            <a:ext cx="446509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dirty="0"/>
              <a:t>1.1 </a:t>
            </a:r>
            <a:r>
              <a:rPr lang="mk-MK" b="1" dirty="0"/>
              <a:t>Како се опишува</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93"/>
                                        </p:tgtEl>
                                        <p:attrNameLst>
                                          <p:attrName>style.visibility</p:attrName>
                                        </p:attrNameLst>
                                      </p:cBhvr>
                                      <p:to>
                                        <p:strVal val="visible"/>
                                      </p:to>
                                    </p:set>
                                    <p:anim calcmode="lin" valueType="num">
                                      <p:cBhvr>
                                        <p:cTn id="11" dur="1000" fill="hold"/>
                                        <p:tgtEl>
                                          <p:spTgt spid="93"/>
                                        </p:tgtEl>
                                        <p:attrNameLst>
                                          <p:attrName>ppt_x</p:attrName>
                                        </p:attrNameLst>
                                      </p:cBhvr>
                                      <p:tavLst>
                                        <p:tav tm="0">
                                          <p:val>
                                            <p:strVal val="#ppt_x"/>
                                          </p:val>
                                        </p:tav>
                                        <p:tav tm="100000">
                                          <p:val>
                                            <p:strVal val="#ppt_x"/>
                                          </p:val>
                                        </p:tav>
                                      </p:tavLst>
                                    </p:anim>
                                    <p:anim calcmode="lin" valueType="num">
                                      <p:cBhvr>
                                        <p:cTn id="12" dur="10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advAuto="0"/>
      <p:bldP spid="96"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03"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04"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05" name="!!! Different situation need different kind of Pitches !!!!…"/>
          <p:cNvSpPr txBox="1"/>
          <p:nvPr/>
        </p:nvSpPr>
        <p:spPr>
          <a:xfrm>
            <a:off x="899070" y="2341879"/>
            <a:ext cx="10393860" cy="3416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700" b="1">
                <a:solidFill>
                  <a:srgbClr val="FF2600"/>
                </a:solidFill>
                <a:latin typeface="Arial"/>
                <a:ea typeface="Arial"/>
                <a:cs typeface="Arial"/>
                <a:sym typeface="Arial"/>
              </a:defRPr>
            </a:pPr>
            <a:r>
              <a:rPr dirty="0"/>
              <a:t>!</a:t>
            </a:r>
            <a:r>
              <a:rPr lang="mk-MK" dirty="0"/>
              <a:t>!</a:t>
            </a:r>
            <a:r>
              <a:rPr dirty="0"/>
              <a:t>!! </a:t>
            </a:r>
            <a:r>
              <a:rPr lang="mk-MK" dirty="0"/>
              <a:t>Различни ситуации бараат различно опишување</a:t>
            </a:r>
            <a:r>
              <a:rPr dirty="0"/>
              <a:t>!!!!</a:t>
            </a:r>
          </a:p>
          <a:p>
            <a:pPr>
              <a:defRPr sz="2700">
                <a:latin typeface="Arial"/>
                <a:ea typeface="Arial"/>
                <a:cs typeface="Arial"/>
                <a:sym typeface="Arial"/>
              </a:defRPr>
            </a:pPr>
            <a:endParaRPr dirty="0"/>
          </a:p>
          <a:p>
            <a:pPr>
              <a:defRPr sz="2700">
                <a:latin typeface="Arial"/>
                <a:ea typeface="Arial"/>
                <a:cs typeface="Arial"/>
                <a:sym typeface="Arial"/>
              </a:defRPr>
            </a:pPr>
            <a:r>
              <a:rPr lang="ru-RU" dirty="0"/>
              <a:t>Во вашиот куфер за комуникација секогаш мора да имате подготвено најмалку три различни планови за опишување. </a:t>
            </a:r>
            <a:r>
              <a:rPr dirty="0"/>
              <a:t>:</a:t>
            </a:r>
          </a:p>
          <a:p>
            <a:pPr>
              <a:defRPr sz="2700">
                <a:latin typeface="Arial"/>
                <a:ea typeface="Arial"/>
                <a:cs typeface="Arial"/>
                <a:sym typeface="Arial"/>
              </a:defRPr>
            </a:pPr>
            <a:endParaRPr dirty="0"/>
          </a:p>
          <a:p>
            <a:pPr marL="1413710" lvl="3" indent="-270710">
              <a:buSzPct val="100000"/>
              <a:buChar char="•"/>
              <a:defRPr sz="2700">
                <a:latin typeface="Arial"/>
                <a:ea typeface="Arial"/>
                <a:cs typeface="Arial"/>
                <a:sym typeface="Arial"/>
              </a:defRPr>
            </a:pPr>
            <a:r>
              <a:rPr lang="mk-MK" dirty="0"/>
              <a:t>Краток (лифт) опис</a:t>
            </a:r>
            <a:r>
              <a:rPr dirty="0"/>
              <a:t>, </a:t>
            </a:r>
          </a:p>
          <a:p>
            <a:pPr marL="1413710" lvl="3" indent="-270710">
              <a:buSzPct val="100000"/>
              <a:buChar char="•"/>
              <a:defRPr sz="2700">
                <a:latin typeface="Arial"/>
                <a:ea typeface="Arial"/>
                <a:cs typeface="Arial"/>
                <a:sym typeface="Arial"/>
              </a:defRPr>
            </a:pP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Опис од две-три реченици</a:t>
            </a:r>
            <a:r>
              <a:rPr dirty="0"/>
              <a:t>, </a:t>
            </a:r>
          </a:p>
          <a:p>
            <a:pPr marL="1413710" lvl="3" indent="-270710">
              <a:buSzPct val="100000"/>
              <a:buChar char="•"/>
              <a:defRPr sz="2700">
                <a:latin typeface="Arial"/>
                <a:ea typeface="Arial"/>
                <a:cs typeface="Arial"/>
                <a:sym typeface="Arial"/>
              </a:defRPr>
            </a:pP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Сублимиран опис</a:t>
            </a:r>
            <a:r>
              <a:rPr dirty="0"/>
              <a:t>.</a:t>
            </a:r>
          </a:p>
        </p:txBody>
      </p:sp>
      <p:sp>
        <p:nvSpPr>
          <p:cNvPr id="8" name="1.1 How to Pitch?">
            <a:extLst>
              <a:ext uri="{FF2B5EF4-FFF2-40B4-BE49-F238E27FC236}">
                <a16:creationId xmlns:a16="http://schemas.microsoft.com/office/drawing/2014/main" id="{87A5A437-9D7F-4D11-8D48-E1A27AE8BB2F}"/>
              </a:ext>
            </a:extLst>
          </p:cNvPr>
          <p:cNvSpPr txBox="1"/>
          <p:nvPr/>
        </p:nvSpPr>
        <p:spPr>
          <a:xfrm>
            <a:off x="6019846" y="1672182"/>
            <a:ext cx="446509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dirty="0"/>
              <a:t>1.1 </a:t>
            </a:r>
            <a:r>
              <a:rPr lang="mk-MK" b="1" dirty="0"/>
              <a:t>Како се опишува</a:t>
            </a:r>
            <a:r>
              <a:rPr dirty="0"/>
              <a:t>?</a:t>
            </a:r>
          </a:p>
        </p:txBody>
      </p:sp>
      <p:sp>
        <p:nvSpPr>
          <p:cNvPr id="9" name="Unit 1: Pitch Your Start-up!">
            <a:extLst>
              <a:ext uri="{FF2B5EF4-FFF2-40B4-BE49-F238E27FC236}">
                <a16:creationId xmlns:a16="http://schemas.microsoft.com/office/drawing/2014/main" id="{C00DFCFD-A590-45BD-88B3-428C85DB4326}"/>
              </a:ext>
            </a:extLst>
          </p:cNvPr>
          <p:cNvSpPr txBox="1"/>
          <p:nvPr/>
        </p:nvSpPr>
        <p:spPr>
          <a:xfrm>
            <a:off x="3814764" y="530225"/>
            <a:ext cx="8183272"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ctr"/>
            <a:r>
              <a:rPr lang="mk-MK" b="1" dirty="0"/>
              <a:t>Прва единица: Опишете го вашиот </a:t>
            </a:r>
            <a:r>
              <a:rPr lang="en-US" b="1" dirty="0"/>
              <a:t>start – up</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advAuto="0"/>
      <p:bldP spid="9"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10"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11"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12" name="Elevator Pitch…"/>
          <p:cNvSpPr txBox="1"/>
          <p:nvPr/>
        </p:nvSpPr>
        <p:spPr>
          <a:xfrm>
            <a:off x="1861302" y="2286923"/>
            <a:ext cx="9378668" cy="3490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mk-MK" dirty="0"/>
              <a:t>Краток (лифт) опис</a:t>
            </a:r>
            <a:endParaRPr dirty="0"/>
          </a:p>
          <a:p>
            <a:pPr>
              <a:defRPr sz="2200">
                <a:latin typeface="Arial"/>
                <a:ea typeface="Arial"/>
                <a:cs typeface="Arial"/>
                <a:sym typeface="Arial"/>
              </a:defRPr>
            </a:pPr>
            <a:r>
              <a:rPr lang="ru-RU" dirty="0"/>
              <a:t>Опис што можете да го дадете во време кога се возите во лифт заедно со вашиот потенцијален клиент / инвеститор.</a:t>
            </a:r>
            <a:endParaRPr dirty="0"/>
          </a:p>
          <a:p>
            <a:pPr>
              <a:defRPr sz="2200">
                <a:latin typeface="Arial"/>
                <a:ea typeface="Arial"/>
                <a:cs typeface="Arial"/>
                <a:sym typeface="Arial"/>
              </a:defRPr>
            </a:pPr>
            <a:r>
              <a:rPr lang="ru-RU" dirty="0"/>
              <a:t>Говор, слика, видео што објаснува:</a:t>
            </a:r>
          </a:p>
          <a:p>
            <a:pPr marL="342900" indent="-342900">
              <a:buFont typeface="Arial" panose="020B0604020202020204" pitchFamily="34" charset="0"/>
              <a:buChar char="•"/>
              <a:defRPr sz="2200">
                <a:latin typeface="Arial"/>
                <a:ea typeface="Arial"/>
                <a:cs typeface="Arial"/>
                <a:sym typeface="Arial"/>
              </a:defRPr>
            </a:pPr>
            <a:r>
              <a:rPr lang="ru-RU" dirty="0"/>
              <a:t>кој сте / кој е вашиот производ (или услуга)</a:t>
            </a:r>
          </a:p>
          <a:p>
            <a:pPr marL="342900" indent="-342900">
              <a:buFont typeface="Arial" panose="020B0604020202020204" pitchFamily="34" charset="0"/>
              <a:buChar char="•"/>
              <a:defRPr sz="2200">
                <a:latin typeface="Arial"/>
                <a:ea typeface="Arial"/>
                <a:cs typeface="Arial"/>
                <a:sym typeface="Arial"/>
              </a:defRPr>
            </a:pPr>
            <a:r>
              <a:rPr lang="ru-RU" dirty="0"/>
              <a:t>целта на вашиот бизнис / што прави вашиот производ</a:t>
            </a:r>
          </a:p>
          <a:p>
            <a:pPr marL="342900" indent="-342900">
              <a:buFont typeface="Arial" panose="020B0604020202020204" pitchFamily="34" charset="0"/>
              <a:buChar char="•"/>
              <a:defRPr sz="2200">
                <a:latin typeface="Arial"/>
                <a:ea typeface="Arial"/>
                <a:cs typeface="Arial"/>
                <a:sym typeface="Arial"/>
              </a:defRPr>
            </a:pPr>
            <a:r>
              <a:rPr lang="ru-RU" dirty="0"/>
              <a:t>зошто сте вие (или вашиот производ / услуга) различни</a:t>
            </a:r>
          </a:p>
          <a:p>
            <a:pPr marL="342900" indent="-342900">
              <a:buFont typeface="Arial" panose="020B0604020202020204" pitchFamily="34" charset="0"/>
              <a:buChar char="•"/>
              <a:defRPr sz="2200">
                <a:latin typeface="Arial"/>
                <a:ea typeface="Arial"/>
                <a:cs typeface="Arial"/>
                <a:sym typeface="Arial"/>
              </a:defRPr>
            </a:pPr>
            <a:r>
              <a:rPr lang="ru-RU" dirty="0"/>
              <a:t>како ќе се заврши вашата работа / вашиот производ (или услуга)</a:t>
            </a:r>
            <a:endParaRPr dirty="0"/>
          </a:p>
        </p:txBody>
      </p:sp>
      <p:sp>
        <p:nvSpPr>
          <p:cNvPr id="9" name="Unit 1: Pitch Your Start-up!">
            <a:extLst>
              <a:ext uri="{FF2B5EF4-FFF2-40B4-BE49-F238E27FC236}">
                <a16:creationId xmlns:a16="http://schemas.microsoft.com/office/drawing/2014/main" id="{7CE2FC93-6AB8-4942-91D8-76545FB4D2E8}"/>
              </a:ext>
            </a:extLst>
          </p:cNvPr>
          <p:cNvSpPr txBox="1"/>
          <p:nvPr/>
        </p:nvSpPr>
        <p:spPr>
          <a:xfrm>
            <a:off x="3814764" y="530225"/>
            <a:ext cx="8183272"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ctr"/>
            <a:r>
              <a:rPr lang="mk-MK" b="1" dirty="0"/>
              <a:t>Прва единица: Опишете го вашиот </a:t>
            </a:r>
            <a:r>
              <a:rPr lang="en-US" b="1" dirty="0"/>
              <a:t>start – up</a:t>
            </a:r>
            <a:r>
              <a:rPr dirty="0"/>
              <a:t>!</a:t>
            </a:r>
          </a:p>
        </p:txBody>
      </p:sp>
      <p:sp>
        <p:nvSpPr>
          <p:cNvPr id="10" name="1.1 How to Pitch?">
            <a:extLst>
              <a:ext uri="{FF2B5EF4-FFF2-40B4-BE49-F238E27FC236}">
                <a16:creationId xmlns:a16="http://schemas.microsoft.com/office/drawing/2014/main" id="{126306AD-22F8-469D-A4A0-57A12B68484B}"/>
              </a:ext>
            </a:extLst>
          </p:cNvPr>
          <p:cNvSpPr txBox="1"/>
          <p:nvPr/>
        </p:nvSpPr>
        <p:spPr>
          <a:xfrm>
            <a:off x="6019846" y="1672182"/>
            <a:ext cx="446509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dirty="0"/>
              <a:t>1.1 </a:t>
            </a:r>
            <a:r>
              <a:rPr lang="mk-MK" b="1" dirty="0"/>
              <a:t>Како се опишува</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advAuto="0"/>
      <p:bldP spid="9"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17"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18"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19" name="Two/three sentence Pitch - a…"/>
          <p:cNvSpPr txBox="1"/>
          <p:nvPr/>
        </p:nvSpPr>
        <p:spPr>
          <a:xfrm>
            <a:off x="2597149" y="2546321"/>
            <a:ext cx="8054949" cy="2925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Опис од две-три реченици</a:t>
            </a:r>
            <a:r>
              <a:rPr dirty="0"/>
              <a:t>- a</a:t>
            </a:r>
          </a:p>
          <a:p>
            <a:pPr>
              <a:defRPr sz="2700">
                <a:latin typeface="Arial"/>
                <a:ea typeface="Arial"/>
                <a:cs typeface="Arial"/>
                <a:sym typeface="Arial"/>
              </a:defRPr>
            </a:pPr>
            <a:endParaRPr dirty="0"/>
          </a:p>
          <a:p>
            <a:pPr>
              <a:defRPr sz="2700">
                <a:latin typeface="Arial"/>
                <a:ea typeface="Arial"/>
                <a:cs typeface="Arial"/>
                <a:sym typeface="Arial"/>
              </a:defRPr>
            </a:pPr>
            <a:endParaRPr dirty="0"/>
          </a:p>
          <a:p>
            <a:pPr>
              <a:defRPr sz="2700">
                <a:latin typeface="Arial"/>
                <a:ea typeface="Arial"/>
                <a:cs typeface="Arial"/>
                <a:sym typeface="Arial"/>
              </a:defRPr>
            </a:pPr>
            <a:r>
              <a:rPr lang="mk-MK" sz="2800" dirty="0">
                <a:latin typeface="Calibri" panose="020F0502020204030204" pitchFamily="34" charset="0"/>
                <a:ea typeface="Calibri" panose="020F0502020204030204" pitchFamily="34" charset="0"/>
                <a:cs typeface="Arial" panose="020B0604020202020204" pitchFamily="34" charset="0"/>
              </a:rPr>
              <a:t>О</a:t>
            </a: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пис што навидум изгледа како спонтан одговор, но </a:t>
            </a:r>
            <a:r>
              <a:rPr lang="ru-RU"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РЕАЛНО Е ДАЛЕКУ ОД ТОА</a:t>
            </a:r>
          </a:p>
          <a:p>
            <a:pPr>
              <a:defRPr sz="2700">
                <a:latin typeface="Arial"/>
                <a:ea typeface="Arial"/>
                <a:cs typeface="Arial"/>
                <a:sym typeface="Arial"/>
              </a:defRPr>
            </a:pPr>
            <a:endParaRPr lang="ru-RU" dirty="0"/>
          </a:p>
          <a:p>
            <a:pPr algn="ctr">
              <a:defRPr sz="2700" b="1" i="1">
                <a:solidFill>
                  <a:srgbClr val="FF2600"/>
                </a:solidFill>
                <a:latin typeface="Arial"/>
                <a:ea typeface="Arial"/>
                <a:cs typeface="Arial"/>
                <a:sym typeface="Arial"/>
              </a:defRPr>
            </a:pPr>
            <a:r>
              <a:rPr dirty="0"/>
              <a:t>!!! </a:t>
            </a:r>
            <a:r>
              <a:rPr lang="mk-MK" dirty="0"/>
              <a:t>За да бидете ефективни, мора да бидете подготвени</a:t>
            </a:r>
            <a:r>
              <a:rPr dirty="0"/>
              <a:t> !!!</a:t>
            </a:r>
          </a:p>
        </p:txBody>
      </p:sp>
      <p:sp>
        <p:nvSpPr>
          <p:cNvPr id="8" name="1.1 How to Pitch?">
            <a:extLst>
              <a:ext uri="{FF2B5EF4-FFF2-40B4-BE49-F238E27FC236}">
                <a16:creationId xmlns:a16="http://schemas.microsoft.com/office/drawing/2014/main" id="{2BB97F71-DD99-4B02-9597-9AFF3847396D}"/>
              </a:ext>
            </a:extLst>
          </p:cNvPr>
          <p:cNvSpPr txBox="1"/>
          <p:nvPr/>
        </p:nvSpPr>
        <p:spPr>
          <a:xfrm>
            <a:off x="6019846" y="1672182"/>
            <a:ext cx="446509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dirty="0"/>
              <a:t>1.1 </a:t>
            </a:r>
            <a:r>
              <a:rPr lang="mk-MK" b="1" dirty="0"/>
              <a:t>Како се опишува</a:t>
            </a:r>
            <a:r>
              <a:rPr dirty="0"/>
              <a:t>?</a:t>
            </a:r>
          </a:p>
        </p:txBody>
      </p:sp>
      <p:sp>
        <p:nvSpPr>
          <p:cNvPr id="9" name="Unit 1: Pitch Your Start-up!">
            <a:extLst>
              <a:ext uri="{FF2B5EF4-FFF2-40B4-BE49-F238E27FC236}">
                <a16:creationId xmlns:a16="http://schemas.microsoft.com/office/drawing/2014/main" id="{01047CFF-7E5D-44EA-9AB0-B995C98E9D0A}"/>
              </a:ext>
            </a:extLst>
          </p:cNvPr>
          <p:cNvSpPr txBox="1"/>
          <p:nvPr/>
        </p:nvSpPr>
        <p:spPr>
          <a:xfrm>
            <a:off x="3814764" y="530225"/>
            <a:ext cx="8183272"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ctr"/>
            <a:r>
              <a:rPr lang="mk-MK" b="1" dirty="0"/>
              <a:t>Прва единица: Опишете го вашиот </a:t>
            </a:r>
            <a:r>
              <a:rPr lang="en-US" b="1" dirty="0"/>
              <a:t>start – up</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advAuto="0"/>
      <p:bldP spid="9"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24"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25"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26" name="Two/three sentence Pitch - b…"/>
          <p:cNvSpPr txBox="1"/>
          <p:nvPr/>
        </p:nvSpPr>
        <p:spPr>
          <a:xfrm>
            <a:off x="2597149" y="2429935"/>
            <a:ext cx="8125656" cy="34589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mk-MK"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Опис од две-три реченици </a:t>
            </a:r>
            <a:r>
              <a:rPr dirty="0"/>
              <a:t>- </a:t>
            </a:r>
            <a:r>
              <a:rPr lang="mk-MK" dirty="0"/>
              <a:t>б</a:t>
            </a:r>
            <a:endParaRPr dirty="0"/>
          </a:p>
          <a:p>
            <a:pPr>
              <a:defRPr sz="2200">
                <a:latin typeface="Arial"/>
                <a:ea typeface="Arial"/>
                <a:cs typeface="Arial"/>
                <a:sym typeface="Arial"/>
              </a:defRPr>
            </a:pPr>
            <a:endParaRPr dirty="0"/>
          </a:p>
          <a:p>
            <a:pPr algn="just">
              <a:defRPr sz="2200" b="1" i="1">
                <a:latin typeface="Arial"/>
                <a:ea typeface="Arial"/>
                <a:cs typeface="Arial"/>
                <a:sym typeface="Arial"/>
              </a:defRPr>
            </a:pPr>
            <a:r>
              <a:rPr lang="ru-RU" dirty="0"/>
              <a:t>Прва реченица</a:t>
            </a:r>
          </a:p>
          <a:p>
            <a:pPr algn="just">
              <a:defRPr sz="2200" b="1" i="1">
                <a:latin typeface="Arial"/>
                <a:ea typeface="Arial"/>
                <a:cs typeface="Arial"/>
                <a:sym typeface="Arial"/>
              </a:defRPr>
            </a:pPr>
            <a:r>
              <a:rPr lang="ru-RU" dirty="0"/>
              <a:t>Објаснете што правите: целосно, но кратко, резиме на она што го прави или обезбедува вашата компанија</a:t>
            </a:r>
          </a:p>
          <a:p>
            <a:pPr algn="just">
              <a:defRPr sz="2200" b="1" i="1">
                <a:latin typeface="Arial"/>
                <a:ea typeface="Arial"/>
                <a:cs typeface="Arial"/>
                <a:sym typeface="Arial"/>
              </a:defRPr>
            </a:pPr>
            <a:endParaRPr lang="ru-RU" dirty="0"/>
          </a:p>
          <a:p>
            <a:pPr algn="just">
              <a:defRPr sz="2200" b="1" i="1">
                <a:latin typeface="Arial"/>
                <a:ea typeface="Arial"/>
                <a:cs typeface="Arial"/>
                <a:sym typeface="Arial"/>
              </a:defRPr>
            </a:pPr>
            <a:r>
              <a:rPr lang="ru-RU" dirty="0"/>
              <a:t>Втора реченица</a:t>
            </a:r>
          </a:p>
          <a:p>
            <a:pPr algn="just">
              <a:defRPr sz="2200" b="1" i="1">
                <a:latin typeface="Arial"/>
                <a:ea typeface="Arial"/>
                <a:cs typeface="Arial"/>
                <a:sym typeface="Arial"/>
              </a:defRPr>
            </a:pPr>
            <a:r>
              <a:rPr lang="ru-RU" dirty="0"/>
              <a:t>Мора да поставите што сакате да постигнете и зошто ВИЕ, ВАШИТЕ ПРОИЗВОДИ или УСЛУГИ се различни - и подобри - од вашите конкуренти.</a:t>
            </a:r>
            <a:endParaRPr dirty="0"/>
          </a:p>
        </p:txBody>
      </p:sp>
      <p:sp>
        <p:nvSpPr>
          <p:cNvPr id="8" name="Unit 1: Pitch Your Start-up!">
            <a:extLst>
              <a:ext uri="{FF2B5EF4-FFF2-40B4-BE49-F238E27FC236}">
                <a16:creationId xmlns:a16="http://schemas.microsoft.com/office/drawing/2014/main" id="{048E5972-0E67-40B7-B4FE-75776309F777}"/>
              </a:ext>
            </a:extLst>
          </p:cNvPr>
          <p:cNvSpPr txBox="1"/>
          <p:nvPr/>
        </p:nvSpPr>
        <p:spPr>
          <a:xfrm>
            <a:off x="4530436" y="530225"/>
            <a:ext cx="7467599"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ctr"/>
            <a:r>
              <a:rPr lang="mk-MK" b="1" dirty="0"/>
              <a:t>Прва единица: Опишете го вашиот </a:t>
            </a:r>
            <a:r>
              <a:rPr lang="en-US" b="1" dirty="0"/>
              <a:t>start – up</a:t>
            </a:r>
            <a:r>
              <a:rPr dirty="0"/>
              <a:t>!</a:t>
            </a:r>
          </a:p>
        </p:txBody>
      </p:sp>
      <p:sp>
        <p:nvSpPr>
          <p:cNvPr id="9" name="1.1 How to Pitch?">
            <a:extLst>
              <a:ext uri="{FF2B5EF4-FFF2-40B4-BE49-F238E27FC236}">
                <a16:creationId xmlns:a16="http://schemas.microsoft.com/office/drawing/2014/main" id="{86119BF7-A389-4AE2-ABA0-113F8EB4BC3E}"/>
              </a:ext>
            </a:extLst>
          </p:cNvPr>
          <p:cNvSpPr txBox="1"/>
          <p:nvPr/>
        </p:nvSpPr>
        <p:spPr>
          <a:xfrm>
            <a:off x="6019846" y="1672182"/>
            <a:ext cx="446509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dirty="0"/>
              <a:t>1.1 </a:t>
            </a:r>
            <a:r>
              <a:rPr lang="mk-MK" b="1" dirty="0"/>
              <a:t>Како се опишува</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5"/>
                                        </p:tgtEl>
                                        <p:attrNameLst>
                                          <p:attrName>style.visibility</p:attrName>
                                        </p:attrNameLst>
                                      </p:cBhvr>
                                      <p:to>
                                        <p:strVal val="visible"/>
                                      </p:to>
                                    </p:set>
                                    <p:animEffect transition="in" filter="wipe(left)">
                                      <p:cBhvr>
                                        <p:cTn id="7" dur="500"/>
                                        <p:tgtEl>
                                          <p:spTgt spid="125"/>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advAuto="0"/>
      <p:bldP spid="8"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age.png" descr="image.png"/>
          <p:cNvPicPr>
            <a:picLocks noChangeAspect="1"/>
          </p:cNvPicPr>
          <p:nvPr/>
        </p:nvPicPr>
        <p:blipFill>
          <a:blip r:embed="rId2"/>
          <a:stretch>
            <a:fillRect/>
          </a:stretch>
        </p:blipFill>
        <p:spPr>
          <a:xfrm>
            <a:off x="293687" y="6243637"/>
            <a:ext cx="2303463" cy="501651"/>
          </a:xfrm>
          <a:prstGeom prst="rect">
            <a:avLst/>
          </a:prstGeom>
          <a:ln w="12700">
            <a:miter lim="400000"/>
          </a:ln>
        </p:spPr>
      </p:pic>
      <p:pic>
        <p:nvPicPr>
          <p:cNvPr id="131" name="image.png" descr="image.png"/>
          <p:cNvPicPr>
            <a:picLocks noChangeAspect="1"/>
          </p:cNvPicPr>
          <p:nvPr/>
        </p:nvPicPr>
        <p:blipFill>
          <a:blip r:embed="rId3"/>
          <a:stretch>
            <a:fillRect/>
          </a:stretch>
        </p:blipFill>
        <p:spPr>
          <a:xfrm>
            <a:off x="2705100" y="6289675"/>
            <a:ext cx="9193213" cy="506413"/>
          </a:xfrm>
          <a:prstGeom prst="rect">
            <a:avLst/>
          </a:prstGeom>
          <a:ln w="12700">
            <a:miter lim="400000"/>
          </a:ln>
        </p:spPr>
      </p:pic>
      <p:pic>
        <p:nvPicPr>
          <p:cNvPr id="132" name="image.png" descr="image.png"/>
          <p:cNvPicPr>
            <a:picLocks noChangeAspect="1"/>
          </p:cNvPicPr>
          <p:nvPr/>
        </p:nvPicPr>
        <p:blipFill>
          <a:blip r:embed="rId4"/>
          <a:stretch>
            <a:fillRect/>
          </a:stretch>
        </p:blipFill>
        <p:spPr>
          <a:xfrm>
            <a:off x="293687" y="555625"/>
            <a:ext cx="3902076" cy="1219200"/>
          </a:xfrm>
          <a:prstGeom prst="rect">
            <a:avLst/>
          </a:prstGeom>
          <a:ln w="12700">
            <a:miter lim="400000"/>
          </a:ln>
        </p:spPr>
      </p:pic>
      <p:sp>
        <p:nvSpPr>
          <p:cNvPr id="133" name="Two/three sentence Pitch - c…"/>
          <p:cNvSpPr txBox="1"/>
          <p:nvPr/>
        </p:nvSpPr>
        <p:spPr>
          <a:xfrm>
            <a:off x="2244725" y="2648560"/>
            <a:ext cx="8995245" cy="2767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2700" b="1">
                <a:latin typeface="Arial"/>
                <a:ea typeface="Arial"/>
                <a:cs typeface="Arial"/>
                <a:sym typeface="Arial"/>
              </a:defRPr>
            </a:pPr>
            <a:r>
              <a:rPr lang="en-US" dirty="0"/>
              <a:t>O</a:t>
            </a:r>
            <a:r>
              <a:rPr lang="mk-MK" dirty="0"/>
              <a:t>пис од</a:t>
            </a:r>
            <a:r>
              <a:rPr lang="en-US" dirty="0"/>
              <a:t> </a:t>
            </a:r>
            <a:r>
              <a:rPr lang="mk-MK" dirty="0"/>
              <a:t>две / три реченици</a:t>
            </a:r>
            <a:r>
              <a:rPr dirty="0"/>
              <a:t>- c</a:t>
            </a:r>
          </a:p>
          <a:p>
            <a:pPr>
              <a:defRPr sz="2000">
                <a:latin typeface="Arial"/>
                <a:ea typeface="Arial"/>
                <a:cs typeface="Arial"/>
                <a:sym typeface="Arial"/>
              </a:defRPr>
            </a:pPr>
            <a:endParaRPr dirty="0"/>
          </a:p>
          <a:p>
            <a:pPr>
              <a:defRPr sz="2000">
                <a:latin typeface="Arial"/>
                <a:ea typeface="Arial"/>
                <a:cs typeface="Arial"/>
                <a:sym typeface="Arial"/>
              </a:defRPr>
            </a:pPr>
            <a:endParaRPr dirty="0"/>
          </a:p>
          <a:p>
            <a:pPr algn="just">
              <a:defRPr sz="2400" b="1" i="1">
                <a:solidFill>
                  <a:srgbClr val="FF2600"/>
                </a:solidFill>
                <a:latin typeface="Arial"/>
                <a:ea typeface="Arial"/>
                <a:cs typeface="Arial"/>
                <a:sym typeface="Arial"/>
              </a:defRPr>
            </a:pPr>
            <a:r>
              <a:rPr dirty="0"/>
              <a:t>!!! </a:t>
            </a:r>
            <a:r>
              <a:rPr lang="ru-RU" dirty="0"/>
              <a:t>Обидете се да бидете што е можно поспецифични во втората реченица</a:t>
            </a:r>
            <a:r>
              <a:rPr dirty="0"/>
              <a:t> !!!</a:t>
            </a:r>
          </a:p>
          <a:p>
            <a:pPr algn="just">
              <a:defRPr sz="2000" b="1" i="1">
                <a:latin typeface="Arial"/>
                <a:ea typeface="Arial"/>
                <a:cs typeface="Arial"/>
                <a:sym typeface="Arial"/>
              </a:defRPr>
            </a:pPr>
            <a:endParaRPr dirty="0"/>
          </a:p>
          <a:p>
            <a:pPr algn="ctr">
              <a:defRPr sz="2000">
                <a:latin typeface="Arial"/>
                <a:ea typeface="Arial"/>
                <a:cs typeface="Arial"/>
                <a:sym typeface="Arial"/>
              </a:defRPr>
            </a:pPr>
            <a:r>
              <a:rPr lang="ru-RU" dirty="0"/>
              <a:t>Сакате другата личност да ве памети и (ако го направите правилно) да се замислат дали им треба тоа што го правите</a:t>
            </a:r>
            <a:r>
              <a:rPr dirty="0"/>
              <a:t>!</a:t>
            </a:r>
          </a:p>
        </p:txBody>
      </p:sp>
      <p:sp>
        <p:nvSpPr>
          <p:cNvPr id="8" name="Unit 1: Pitch Your Start-up!">
            <a:extLst>
              <a:ext uri="{FF2B5EF4-FFF2-40B4-BE49-F238E27FC236}">
                <a16:creationId xmlns:a16="http://schemas.microsoft.com/office/drawing/2014/main" id="{624741AD-274A-41F1-B5C0-9B7E96FB8EF3}"/>
              </a:ext>
            </a:extLst>
          </p:cNvPr>
          <p:cNvSpPr txBox="1"/>
          <p:nvPr/>
        </p:nvSpPr>
        <p:spPr>
          <a:xfrm>
            <a:off x="4530436" y="530225"/>
            <a:ext cx="7467599"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pPr algn="ctr"/>
            <a:r>
              <a:rPr lang="mk-MK" b="1" dirty="0"/>
              <a:t>Прва единица: Опишете го вашиот </a:t>
            </a:r>
            <a:r>
              <a:rPr lang="en-US" b="1" dirty="0"/>
              <a:t>start – up</a:t>
            </a:r>
            <a:r>
              <a:rPr dirty="0"/>
              <a:t>!</a:t>
            </a:r>
          </a:p>
        </p:txBody>
      </p:sp>
      <p:sp>
        <p:nvSpPr>
          <p:cNvPr id="9" name="1.1 How to Pitch?">
            <a:extLst>
              <a:ext uri="{FF2B5EF4-FFF2-40B4-BE49-F238E27FC236}">
                <a16:creationId xmlns:a16="http://schemas.microsoft.com/office/drawing/2014/main" id="{7845603A-97E6-4717-A074-5E8715324E8A}"/>
              </a:ext>
            </a:extLst>
          </p:cNvPr>
          <p:cNvSpPr txBox="1"/>
          <p:nvPr/>
        </p:nvSpPr>
        <p:spPr>
          <a:xfrm>
            <a:off x="6019846" y="1672182"/>
            <a:ext cx="446509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dirty="0"/>
              <a:t>1.1 </a:t>
            </a:r>
            <a:r>
              <a:rPr lang="mk-MK" b="1" dirty="0"/>
              <a:t>Како се опишува</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advAuto="0"/>
      <p:bldP spid="8" grpId="0"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278</TotalTime>
  <Words>1785</Words>
  <Application>Microsoft Office PowerPoint</Application>
  <PresentationFormat>Widescreen</PresentationFormat>
  <Paragraphs>239</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Rounded MT Bold</vt:lpstr>
      <vt:lpstr>Calibri</vt:lpstr>
      <vt:lpstr>Raleway Light</vt:lpstr>
      <vt:lpstr>Raleway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Filip Serafimovic</cp:lastModifiedBy>
  <cp:revision>6</cp:revision>
  <dcterms:modified xsi:type="dcterms:W3CDTF">2021-01-13T13:41:22Z</dcterms:modified>
</cp:coreProperties>
</file>